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45"/>
  </p:notesMasterIdLst>
  <p:handoutMasterIdLst>
    <p:handoutMasterId r:id="rId46"/>
  </p:handoutMasterIdLst>
  <p:sldIdLst>
    <p:sldId id="256" r:id="rId5"/>
    <p:sldId id="262" r:id="rId6"/>
    <p:sldId id="263" r:id="rId7"/>
    <p:sldId id="265" r:id="rId8"/>
    <p:sldId id="313" r:id="rId9"/>
    <p:sldId id="314" r:id="rId10"/>
    <p:sldId id="338" r:id="rId11"/>
    <p:sldId id="264" r:id="rId12"/>
    <p:sldId id="266" r:id="rId13"/>
    <p:sldId id="267" r:id="rId14"/>
    <p:sldId id="268" r:id="rId15"/>
    <p:sldId id="316" r:id="rId16"/>
    <p:sldId id="317" r:id="rId17"/>
    <p:sldId id="319" r:id="rId18"/>
    <p:sldId id="320" r:id="rId19"/>
    <p:sldId id="322" r:id="rId20"/>
    <p:sldId id="323" r:id="rId21"/>
    <p:sldId id="337" r:id="rId22"/>
    <p:sldId id="324" r:id="rId23"/>
    <p:sldId id="325" r:id="rId24"/>
    <p:sldId id="326" r:id="rId25"/>
    <p:sldId id="327" r:id="rId26"/>
    <p:sldId id="341" r:id="rId27"/>
    <p:sldId id="342" r:id="rId28"/>
    <p:sldId id="343" r:id="rId29"/>
    <p:sldId id="344" r:id="rId30"/>
    <p:sldId id="328" r:id="rId31"/>
    <p:sldId id="339" r:id="rId32"/>
    <p:sldId id="340" r:id="rId33"/>
    <p:sldId id="335" r:id="rId34"/>
    <p:sldId id="329" r:id="rId35"/>
    <p:sldId id="330" r:id="rId36"/>
    <p:sldId id="331" r:id="rId37"/>
    <p:sldId id="336" r:id="rId38"/>
    <p:sldId id="332" r:id="rId39"/>
    <p:sldId id="333" r:id="rId40"/>
    <p:sldId id="334" r:id="rId41"/>
    <p:sldId id="312" r:id="rId42"/>
    <p:sldId id="308" r:id="rId43"/>
    <p:sldId id="259" r:id="rId44"/>
  </p:sldIdLst>
  <p:sldSz cx="12192000" cy="6858000"/>
  <p:notesSz cx="6858000" cy="9144000"/>
  <p:embeddedFontLst>
    <p:embeddedFont>
      <p:font typeface="Calibri" panose="020F0502020204030204" pitchFamily="34" charset="0"/>
      <p:regular r:id="rId47"/>
      <p:bold r:id="rId48"/>
      <p:italic r:id="rId49"/>
      <p:boldItalic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FC63AE5B-041D-4F8C-8201-C964780FE2A6}">
          <p14:sldIdLst>
            <p14:sldId id="256"/>
            <p14:sldId id="262"/>
            <p14:sldId id="263"/>
            <p14:sldId id="265"/>
            <p14:sldId id="313"/>
            <p14:sldId id="314"/>
          </p14:sldIdLst>
        </p14:section>
        <p14:section name="Data Cleaning" id="{32EEFDBD-8DC2-41EA-84E0-CB3AB76606EF}">
          <p14:sldIdLst>
            <p14:sldId id="338"/>
            <p14:sldId id="264"/>
            <p14:sldId id="266"/>
            <p14:sldId id="267"/>
            <p14:sldId id="268"/>
            <p14:sldId id="316"/>
            <p14:sldId id="317"/>
            <p14:sldId id="319"/>
            <p14:sldId id="320"/>
            <p14:sldId id="322"/>
            <p14:sldId id="323"/>
          </p14:sldIdLst>
        </p14:section>
        <p14:section name="Data Reduction" id="{EBF500FA-C3D2-4C50-8A28-D6C56C14D1AC}">
          <p14:sldIdLst>
            <p14:sldId id="337"/>
            <p14:sldId id="324"/>
            <p14:sldId id="325"/>
            <p14:sldId id="326"/>
            <p14:sldId id="327"/>
            <p14:sldId id="341"/>
            <p14:sldId id="342"/>
            <p14:sldId id="343"/>
            <p14:sldId id="344"/>
            <p14:sldId id="328"/>
            <p14:sldId id="339"/>
            <p14:sldId id="340"/>
          </p14:sldIdLst>
        </p14:section>
        <p14:section name="Data Transformation" id="{1515F406-31F2-4801-9B47-A62D2B8397E7}">
          <p14:sldIdLst>
            <p14:sldId id="335"/>
            <p14:sldId id="329"/>
            <p14:sldId id="330"/>
            <p14:sldId id="331"/>
            <p14:sldId id="336"/>
            <p14:sldId id="332"/>
            <p14:sldId id="333"/>
            <p14:sldId id="334"/>
            <p14:sldId id="312"/>
            <p14:sldId id="308"/>
            <p14:sldId id="25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85C7"/>
    <a:srgbClr val="0000D4"/>
    <a:srgbClr val="78BE20"/>
    <a:srgbClr val="B5BD00"/>
    <a:srgbClr val="CE0058"/>
    <a:srgbClr val="385E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66837" autoAdjust="0"/>
  </p:normalViewPr>
  <p:slideViewPr>
    <p:cSldViewPr>
      <p:cViewPr>
        <p:scale>
          <a:sx n="47" d="100"/>
          <a:sy n="47" d="100"/>
        </p:scale>
        <p:origin x="879" y="363"/>
      </p:cViewPr>
      <p:guideLst>
        <p:guide orient="horz" pos="2160"/>
        <p:guide pos="3840"/>
      </p:guideLst>
    </p:cSldViewPr>
  </p:slideViewPr>
  <p:outlineViewPr>
    <p:cViewPr>
      <p:scale>
        <a:sx n="33" d="100"/>
        <a:sy n="33" d="100"/>
      </p:scale>
      <p:origin x="0" y="-6219"/>
    </p:cViewPr>
    <p:sldLst>
      <p:sld r:id="rId1" collapse="1"/>
    </p:sldLst>
  </p:outlineViewPr>
  <p:notesTextViewPr>
    <p:cViewPr>
      <p:scale>
        <a:sx n="1" d="1"/>
        <a:sy n="1" d="1"/>
      </p:scale>
      <p:origin x="0" y="0"/>
    </p:cViewPr>
  </p:notesTextViewPr>
  <p:notesViewPr>
    <p:cSldViewPr>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1.fntdata"/><Relationship Id="rId50" Type="http://schemas.openxmlformats.org/officeDocument/2006/relationships/font" Target="fonts/font4.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3"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3.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2.fntdata"/><Relationship Id="rId8" Type="http://schemas.openxmlformats.org/officeDocument/2006/relationships/slide" Target="slides/slide4.xml"/><Relationship Id="rId51" Type="http://schemas.openxmlformats.org/officeDocument/2006/relationships/presProps" Target="presProps.xml"/></Relationships>
</file>

<file path=ppt/_rels/viewProps.xml.rels><?xml version="1.0" encoding="UTF-8" standalone="yes"?>
<Relationships xmlns="http://schemas.openxmlformats.org/package/2006/relationships"><Relationship Id="rId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F52136-306C-4703-BF06-D8529150C506}" type="datetimeFigureOut">
              <a:rPr lang="en-GB" smtClean="0"/>
              <a:t>21/01/2021</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EEAF5F-AC25-4B97-9244-7425B9ED1240}" type="slidenum">
              <a:rPr lang="en-GB" smtClean="0"/>
              <a:t>‹#›</a:t>
            </a:fld>
            <a:endParaRPr lang="en-GB"/>
          </a:p>
        </p:txBody>
      </p:sp>
    </p:spTree>
    <p:extLst>
      <p:ext uri="{BB962C8B-B14F-4D97-AF65-F5344CB8AC3E}">
        <p14:creationId xmlns:p14="http://schemas.microsoft.com/office/powerpoint/2010/main" val="36735637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856B58-3E93-4719-B657-49D544B01852}" type="datetimeFigureOut">
              <a:rPr lang="en-GB" smtClean="0"/>
              <a:t>21/01/2021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0AD8A2-07E5-465C-9C44-9F9F9187BFD0}" type="slidenum">
              <a:rPr lang="en-GB" smtClean="0"/>
              <a:t>‹#›</a:t>
            </a:fld>
            <a:endParaRPr lang="en-GB"/>
          </a:p>
        </p:txBody>
      </p:sp>
    </p:spTree>
    <p:extLst>
      <p:ext uri="{BB962C8B-B14F-4D97-AF65-F5344CB8AC3E}">
        <p14:creationId xmlns:p14="http://schemas.microsoft.com/office/powerpoint/2010/main" val="1296629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statisticshowto.com/probability-and-statistics/statistics-definitions/mean-median-mode/"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Char char="•"/>
            </a:pPr>
            <a:r>
              <a:rPr lang="en-GB" dirty="0"/>
              <a:t>You should see a</a:t>
            </a:r>
            <a:r>
              <a:rPr lang="en-GB" baseline="0" dirty="0"/>
              <a:t> poll on your screen around about now.  And if you can answer whether you can hear us or not…</a:t>
            </a:r>
            <a:endParaRPr lang="en-GB" dirty="0"/>
          </a:p>
          <a:p>
            <a:pPr>
              <a:buFont typeface="Arial" pitchFamily="34" charset="0"/>
              <a:buChar char="•"/>
            </a:pPr>
            <a:r>
              <a:rPr lang="en-GB" dirty="0"/>
              <a:t>Yes</a:t>
            </a:r>
          </a:p>
          <a:p>
            <a:pPr>
              <a:buFont typeface="Arial" pitchFamily="34" charset="0"/>
              <a:buChar char="•"/>
            </a:pPr>
            <a:r>
              <a:rPr lang="en-GB" dirty="0"/>
              <a:t>No</a:t>
            </a:r>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2</a:t>
            </a:fld>
            <a:endParaRPr lang="en-GB"/>
          </a:p>
        </p:txBody>
      </p:sp>
    </p:spTree>
    <p:extLst>
      <p:ext uri="{BB962C8B-B14F-4D97-AF65-F5344CB8AC3E}">
        <p14:creationId xmlns:p14="http://schemas.microsoft.com/office/powerpoint/2010/main" val="825271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b="0" u="none" dirty="0">
                <a:solidFill>
                  <a:schemeClr val="accent1">
                    <a:lumMod val="75000"/>
                  </a:schemeClr>
                </a:solidFill>
              </a:rPr>
              <a:t>We definitely need to deal with the missing values, but there’s no easy fix for missing values. There are several solution and you might find them helpful based on your context. </a:t>
            </a:r>
          </a:p>
          <a:p>
            <a:pPr marL="0" indent="0">
              <a:buNone/>
            </a:pPr>
            <a:endParaRPr lang="en-GB" sz="1200" b="0" u="none" dirty="0">
              <a:solidFill>
                <a:schemeClr val="accent1">
                  <a:lumMod val="75000"/>
                </a:schemeClr>
              </a:solidFill>
            </a:endParaRPr>
          </a:p>
          <a:p>
            <a:pPr marL="0" indent="0">
              <a:buNone/>
            </a:pPr>
            <a:r>
              <a:rPr lang="en-GB" sz="1200" u="sng" dirty="0">
                <a:solidFill>
                  <a:schemeClr val="accent1">
                    <a:lumMod val="75000"/>
                  </a:schemeClr>
                </a:solidFill>
              </a:rPr>
              <a:t>e.g. we can Throw</a:t>
            </a:r>
            <a:r>
              <a:rPr lang="en-GB" sz="1200" dirty="0"/>
              <a:t> out the records with missing values? </a:t>
            </a:r>
          </a:p>
          <a:p>
            <a:pPr marL="0" indent="0">
              <a:buNone/>
            </a:pPr>
            <a:r>
              <a:rPr lang="en-GB" sz="1200" dirty="0"/>
              <a:t>■ it’s a way, but not much preferred as This creates a bias for the sample, we need to think whether the missing values are missing at random or not at random). </a:t>
            </a:r>
          </a:p>
          <a:p>
            <a:pPr marL="0" indent="0">
              <a:buNone/>
            </a:pPr>
            <a:r>
              <a:rPr lang="en-GB" sz="1200" u="sng" dirty="0">
                <a:solidFill>
                  <a:schemeClr val="accent1">
                    <a:lumMod val="75000"/>
                  </a:schemeClr>
                </a:solidFill>
              </a:rPr>
              <a:t>We can Delete </a:t>
            </a:r>
            <a:r>
              <a:rPr lang="en-GB" sz="1200" dirty="0"/>
              <a:t>the column with missing values? </a:t>
            </a:r>
          </a:p>
          <a:p>
            <a:pPr marL="0" indent="0">
              <a:buNone/>
            </a:pPr>
            <a:r>
              <a:rPr lang="en-GB" sz="1200" dirty="0"/>
              <a:t>■ No? If the column data is unnecessary, otherwise inapplicable. </a:t>
            </a:r>
          </a:p>
          <a:p>
            <a:pPr marL="0" indent="0">
              <a:buNone/>
            </a:pPr>
            <a:r>
              <a:rPr lang="en-GB" sz="1200" u="sng" dirty="0">
                <a:solidFill>
                  <a:schemeClr val="accent1">
                    <a:lumMod val="75000"/>
                  </a:schemeClr>
                </a:solidFill>
              </a:rPr>
              <a:t>Replace </a:t>
            </a:r>
            <a:r>
              <a:rPr lang="en-GB" sz="1200" dirty="0"/>
              <a:t>missing values with a “special” value (e.g., -99)? </a:t>
            </a:r>
          </a:p>
          <a:p>
            <a:pPr marL="0" indent="0">
              <a:buNone/>
            </a:pPr>
            <a:r>
              <a:rPr lang="en-GB" sz="1200" dirty="0"/>
              <a:t>■ No. This resembles any other value to data analytics. </a:t>
            </a:r>
          </a:p>
          <a:p>
            <a:pPr marL="0" indent="0">
              <a:buNone/>
            </a:pPr>
            <a:r>
              <a:rPr lang="en-GB" sz="1200" u="sng" dirty="0">
                <a:solidFill>
                  <a:schemeClr val="accent1">
                    <a:lumMod val="75000"/>
                  </a:schemeClr>
                </a:solidFill>
              </a:rPr>
              <a:t>Replace</a:t>
            </a:r>
            <a:r>
              <a:rPr lang="en-GB" sz="1200" dirty="0"/>
              <a:t> with some “typical” value? mean, median, or mode? </a:t>
            </a:r>
          </a:p>
          <a:p>
            <a:pPr marL="0" indent="0">
              <a:buNone/>
            </a:pPr>
            <a:r>
              <a:rPr lang="en-GB" sz="1200" dirty="0"/>
              <a:t>■ Maybe. Possible changes to the distribution. </a:t>
            </a:r>
          </a:p>
          <a:p>
            <a:pPr marL="0" indent="0">
              <a:buNone/>
            </a:pPr>
            <a:r>
              <a:rPr lang="en-GB" sz="1200" u="sng" dirty="0">
                <a:solidFill>
                  <a:schemeClr val="accent1">
                    <a:lumMod val="75000"/>
                  </a:schemeClr>
                </a:solidFill>
              </a:rPr>
              <a:t>Impute </a:t>
            </a:r>
            <a:r>
              <a:rPr lang="en-GB" sz="1200" dirty="0"/>
              <a:t>a value? (Imputed values should be flagged.) </a:t>
            </a:r>
          </a:p>
          <a:p>
            <a:pPr marL="0" indent="0">
              <a:buNone/>
            </a:pPr>
            <a:r>
              <a:rPr lang="en-GB" sz="1200" dirty="0"/>
              <a:t>■ Maybe. Use distribution of values to randomly choose a value. </a:t>
            </a:r>
          </a:p>
          <a:p>
            <a:pPr marL="0" indent="0">
              <a:buNone/>
            </a:pPr>
            <a:r>
              <a:rPr lang="en-GB" sz="1200" u="sng" dirty="0">
                <a:solidFill>
                  <a:schemeClr val="accent1">
                    <a:lumMod val="75000"/>
                  </a:schemeClr>
                </a:solidFill>
              </a:rPr>
              <a:t>Use</a:t>
            </a:r>
            <a:r>
              <a:rPr lang="en-GB" sz="1200" dirty="0"/>
              <a:t> data mining techniques that can handle missing values? </a:t>
            </a:r>
          </a:p>
          <a:p>
            <a:pPr marL="0" indent="0">
              <a:buNone/>
            </a:pPr>
            <a:r>
              <a:rPr lang="en-GB" sz="1200" dirty="0"/>
              <a:t>■ Yes. For example, decision tree can be applicable. </a:t>
            </a:r>
          </a:p>
          <a:p>
            <a:pPr marL="0" indent="0">
              <a:buNone/>
            </a:pPr>
            <a:r>
              <a:rPr lang="en-GB" sz="1200" u="sng" dirty="0">
                <a:solidFill>
                  <a:schemeClr val="accent1">
                    <a:lumMod val="75000"/>
                  </a:schemeClr>
                </a:solidFill>
              </a:rPr>
              <a:t>Partition</a:t>
            </a:r>
            <a:r>
              <a:rPr lang="en-GB" sz="1200" dirty="0"/>
              <a:t> records and build multiple models? </a:t>
            </a:r>
          </a:p>
          <a:p>
            <a:pPr marL="0" indent="0">
              <a:buNone/>
            </a:pPr>
            <a:r>
              <a:rPr lang="en-GB" sz="1200" dirty="0"/>
              <a:t>■ Yes. This is possible when data isn’t insufficient.</a:t>
            </a:r>
          </a:p>
          <a:p>
            <a:pPr marL="0" indent="0">
              <a:buNone/>
            </a:pPr>
            <a:endParaRPr lang="en-GB" sz="1200" dirty="0"/>
          </a:p>
          <a:p>
            <a:pPr marL="0" indent="0">
              <a:buNone/>
            </a:pPr>
            <a:r>
              <a:rPr lang="en-GB" sz="1200" dirty="0"/>
              <a:t>These are just some solutions and inspirations. You can also do some other actions, e.g. introduce another data set which contain the missing information you need, but remember to be careful when integrating another data set.  </a:t>
            </a:r>
          </a:p>
        </p:txBody>
      </p:sp>
      <p:sp>
        <p:nvSpPr>
          <p:cNvPr id="4" name="Slide Number Placeholder 3"/>
          <p:cNvSpPr>
            <a:spLocks noGrp="1"/>
          </p:cNvSpPr>
          <p:nvPr>
            <p:ph type="sldNum" sz="quarter" idx="5"/>
          </p:nvPr>
        </p:nvSpPr>
        <p:spPr/>
        <p:txBody>
          <a:bodyPr/>
          <a:lstStyle/>
          <a:p>
            <a:fld id="{490AD8A2-07E5-465C-9C44-9F9F9187BFD0}" type="slidenum">
              <a:rPr lang="en-GB" smtClean="0"/>
              <a:t>12</a:t>
            </a:fld>
            <a:endParaRPr lang="en-GB"/>
          </a:p>
        </p:txBody>
      </p:sp>
    </p:spTree>
    <p:extLst>
      <p:ext uri="{BB962C8B-B14F-4D97-AF65-F5344CB8AC3E}">
        <p14:creationId xmlns:p14="http://schemas.microsoft.com/office/powerpoint/2010/main" val="25961604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here’s an example of how tricky the task can be. This is a time series data for xx and xx from xx to xx. Here we miss the information for oct, </a:t>
            </a:r>
            <a:r>
              <a:rPr lang="en-GB" dirty="0" err="1"/>
              <a:t>nov</a:t>
            </a:r>
            <a:r>
              <a:rPr lang="en-GB" dirty="0"/>
              <a:t>, and dec. Apparently we cannot just impute the values from the mean or median of the rest of records. As we know that dec might be a peak, higher than the rest. We can not just delete the three months as well. It seems that the best way is to get information from the same month of last year, even thought we cannot be 100% confident that 2014 has the same trend as 2013 </a:t>
            </a:r>
          </a:p>
        </p:txBody>
      </p:sp>
      <p:sp>
        <p:nvSpPr>
          <p:cNvPr id="4" name="Slide Number Placeholder 3"/>
          <p:cNvSpPr>
            <a:spLocks noGrp="1"/>
          </p:cNvSpPr>
          <p:nvPr>
            <p:ph type="sldNum" sz="quarter" idx="5"/>
          </p:nvPr>
        </p:nvSpPr>
        <p:spPr/>
        <p:txBody>
          <a:bodyPr/>
          <a:lstStyle/>
          <a:p>
            <a:fld id="{490AD8A2-07E5-465C-9C44-9F9F9187BFD0}" type="slidenum">
              <a:rPr lang="en-GB" smtClean="0"/>
              <a:t>13</a:t>
            </a:fld>
            <a:endParaRPr lang="en-GB"/>
          </a:p>
        </p:txBody>
      </p:sp>
    </p:spTree>
    <p:extLst>
      <p:ext uri="{BB962C8B-B14F-4D97-AF65-F5344CB8AC3E}">
        <p14:creationId xmlns:p14="http://schemas.microsoft.com/office/powerpoint/2010/main" val="10039587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term of inaccurate, or noisy data</a:t>
            </a:r>
          </a:p>
          <a:p>
            <a:endParaRPr lang="en-GB" dirty="0"/>
          </a:p>
          <a:p>
            <a:r>
              <a:rPr lang="en-GB" sz="2800" dirty="0"/>
              <a:t>Noise: random error or variance in a measured variable </a:t>
            </a:r>
          </a:p>
          <a:p>
            <a:endParaRPr lang="en-GB" sz="2800" dirty="0"/>
          </a:p>
          <a:p>
            <a:r>
              <a:rPr lang="en-GB" sz="2800" dirty="0"/>
              <a:t>Similar to reasons of missing data, Incorrect attribute values may be due to </a:t>
            </a:r>
          </a:p>
          <a:p>
            <a:pPr lvl="1"/>
            <a:r>
              <a:rPr lang="en-GB" sz="2400" dirty="0"/>
              <a:t>Faulty data collection instruments </a:t>
            </a:r>
          </a:p>
          <a:p>
            <a:pPr lvl="1"/>
            <a:r>
              <a:rPr lang="en-GB" sz="2400" dirty="0"/>
              <a:t>Data entry problems </a:t>
            </a:r>
          </a:p>
          <a:p>
            <a:pPr lvl="1"/>
            <a:r>
              <a:rPr lang="en-GB" sz="2400" dirty="0"/>
              <a:t>Data transmission problems </a:t>
            </a:r>
          </a:p>
          <a:p>
            <a:pPr lvl="1"/>
            <a:r>
              <a:rPr lang="en-GB" sz="2400" dirty="0"/>
              <a:t>Technology limitation </a:t>
            </a:r>
          </a:p>
          <a:p>
            <a:pPr lvl="1"/>
            <a:r>
              <a:rPr lang="en-GB" sz="2400" dirty="0"/>
              <a:t>Inconsistency in naming convention</a:t>
            </a:r>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14</a:t>
            </a:fld>
            <a:endParaRPr lang="en-GB"/>
          </a:p>
        </p:txBody>
      </p:sp>
    </p:spTree>
    <p:extLst>
      <p:ext uri="{BB962C8B-B14F-4D97-AF65-F5344CB8AC3E}">
        <p14:creationId xmlns:p14="http://schemas.microsoft.com/office/powerpoint/2010/main" val="2989756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800" dirty="0"/>
              <a:t>How to handle noisy data?</a:t>
            </a:r>
          </a:p>
          <a:p>
            <a:r>
              <a:rPr lang="en-GB" sz="2800" dirty="0"/>
              <a:t>We can do Binning and smoothing. We can </a:t>
            </a:r>
          </a:p>
          <a:p>
            <a:pPr lvl="1"/>
            <a:r>
              <a:rPr lang="en-GB" sz="2800" dirty="0"/>
              <a:t>Sort data and partition into bins, either by (equal-width or  by equal-depth)</a:t>
            </a:r>
          </a:p>
          <a:p>
            <a:pPr lvl="1"/>
            <a:r>
              <a:rPr lang="en-GB" sz="2800" dirty="0"/>
              <a:t>And then Smooth the data by bin means, median, or</a:t>
            </a:r>
            <a:r>
              <a:rPr lang="zh-CN" altLang="en-US" sz="2800" dirty="0"/>
              <a:t> </a:t>
            </a:r>
            <a:r>
              <a:rPr lang="en-GB" sz="2800" dirty="0"/>
              <a:t>boundaries, etc. </a:t>
            </a:r>
          </a:p>
          <a:p>
            <a:r>
              <a:rPr lang="en-GB" sz="2800" dirty="0"/>
              <a:t>We can also adopt Regression and Smooth the data by fitting the data into a function with regression </a:t>
            </a:r>
          </a:p>
          <a:p>
            <a:r>
              <a:rPr lang="en-GB" sz="2800" dirty="0"/>
              <a:t>We can do Clustering to Detect and remove outliers that fall outside clusters  </a:t>
            </a:r>
          </a:p>
          <a:p>
            <a:r>
              <a:rPr lang="en-GB" sz="2800" dirty="0"/>
              <a:t>Last not but not least, we can Combine computer and human inspection to Detect suspicious values, e.g., deal with possible outliers. This is very common </a:t>
            </a:r>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15</a:t>
            </a:fld>
            <a:endParaRPr lang="en-GB"/>
          </a:p>
        </p:txBody>
      </p:sp>
    </p:spTree>
    <p:extLst>
      <p:ext uri="{BB962C8B-B14F-4D97-AF65-F5344CB8AC3E}">
        <p14:creationId xmlns:p14="http://schemas.microsoft.com/office/powerpoint/2010/main" val="36169983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I’d like to talk about xx in detail. Suppose that we have 12 </a:t>
            </a:r>
            <a:r>
              <a:rPr lang="en-GB" sz="2800" dirty="0"/>
              <a:t>Sorted data for price ranging from 4 to 34, we can partition them into 3 frequency (equal-depth) bins: </a:t>
            </a:r>
          </a:p>
          <a:p>
            <a:r>
              <a:rPr lang="en-GB" sz="2800" dirty="0"/>
              <a:t>If we do Smoothing by bin means, so that xxx</a:t>
            </a:r>
          </a:p>
          <a:p>
            <a:r>
              <a:rPr lang="en-GB" sz="2800" dirty="0"/>
              <a:t>Alternatively, if we Smooth by bin boundaries, so that xxx</a:t>
            </a:r>
          </a:p>
          <a:p>
            <a:endParaRPr lang="en-GB" sz="2800" dirty="0"/>
          </a:p>
          <a:p>
            <a:r>
              <a:rPr lang="en-GB" sz="4000" b="0" i="0" dirty="0">
                <a:solidFill>
                  <a:srgbClr val="40424E"/>
                </a:solidFill>
                <a:effectLst/>
                <a:latin typeface="urw-din"/>
              </a:rPr>
              <a:t>In this way, we minimize the effects of small observation errors. We also reduce the chances of overfitting in case of small datasets</a:t>
            </a:r>
            <a:endParaRPr lang="en-GB" sz="2800" dirty="0"/>
          </a:p>
        </p:txBody>
      </p:sp>
      <p:sp>
        <p:nvSpPr>
          <p:cNvPr id="4" name="Slide Number Placeholder 3"/>
          <p:cNvSpPr>
            <a:spLocks noGrp="1"/>
          </p:cNvSpPr>
          <p:nvPr>
            <p:ph type="sldNum" sz="quarter" idx="5"/>
          </p:nvPr>
        </p:nvSpPr>
        <p:spPr/>
        <p:txBody>
          <a:bodyPr/>
          <a:lstStyle/>
          <a:p>
            <a:fld id="{490AD8A2-07E5-465C-9C44-9F9F9187BFD0}" type="slidenum">
              <a:rPr lang="en-GB" smtClean="0"/>
              <a:t>16</a:t>
            </a:fld>
            <a:endParaRPr lang="en-GB"/>
          </a:p>
        </p:txBody>
      </p:sp>
    </p:spTree>
    <p:extLst>
      <p:ext uri="{BB962C8B-B14F-4D97-AF65-F5344CB8AC3E}">
        <p14:creationId xmlns:p14="http://schemas.microsoft.com/office/powerpoint/2010/main" val="37341545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Other concepts related to data cleaning include xx. </a:t>
            </a:r>
          </a:p>
          <a:p>
            <a:endParaRPr lang="en-GB" sz="1200" dirty="0"/>
          </a:p>
          <a:p>
            <a:r>
              <a:rPr lang="en-GB" sz="1200" dirty="0"/>
              <a:t>Unfortunately usually manual work is essential to cleaning the data, as a lot of common sense hasn’t been programmed. E.g., the postcode, you might have to check on your own to make sure that all postcodes are real, correct and accurate. </a:t>
            </a:r>
          </a:p>
          <a:p>
            <a:endParaRPr lang="en-GB" sz="1200" dirty="0"/>
          </a:p>
          <a:p>
            <a:r>
              <a:rPr lang="en-GB" sz="1200" dirty="0"/>
              <a:t>This usually take a lot of time and a lot of domain knowledge . And that's kind of explaining why data </a:t>
            </a:r>
            <a:r>
              <a:rPr lang="en-GB" sz="1200" dirty="0" err="1"/>
              <a:t>preprocessing</a:t>
            </a:r>
            <a:r>
              <a:rPr lang="en-GB" sz="1200" dirty="0"/>
              <a:t> can account for almost 80% of the work </a:t>
            </a:r>
          </a:p>
        </p:txBody>
      </p:sp>
      <p:sp>
        <p:nvSpPr>
          <p:cNvPr id="4" name="Slide Number Placeholder 3"/>
          <p:cNvSpPr>
            <a:spLocks noGrp="1"/>
          </p:cNvSpPr>
          <p:nvPr>
            <p:ph type="sldNum" sz="quarter" idx="5"/>
          </p:nvPr>
        </p:nvSpPr>
        <p:spPr/>
        <p:txBody>
          <a:bodyPr/>
          <a:lstStyle/>
          <a:p>
            <a:fld id="{490AD8A2-07E5-465C-9C44-9F9F9187BFD0}" type="slidenum">
              <a:rPr lang="en-GB" smtClean="0"/>
              <a:t>17</a:t>
            </a:fld>
            <a:endParaRPr lang="en-GB"/>
          </a:p>
        </p:txBody>
      </p:sp>
    </p:spTree>
    <p:extLst>
      <p:ext uri="{BB962C8B-B14F-4D97-AF65-F5344CB8AC3E}">
        <p14:creationId xmlns:p14="http://schemas.microsoft.com/office/powerpoint/2010/main" val="13761259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dirty="0"/>
              <a:t>And now let’s move to data reduction. </a:t>
            </a:r>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18</a:t>
            </a:fld>
            <a:endParaRPr lang="en-GB"/>
          </a:p>
        </p:txBody>
      </p:sp>
    </p:spTree>
    <p:extLst>
      <p:ext uri="{BB962C8B-B14F-4D97-AF65-F5344CB8AC3E}">
        <p14:creationId xmlns:p14="http://schemas.microsoft.com/office/powerpoint/2010/main" val="11916607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dirty="0"/>
              <a:t>So Why data reduction? </a:t>
            </a:r>
          </a:p>
          <a:p>
            <a:r>
              <a:rPr lang="en-GB" sz="1200" dirty="0"/>
              <a:t>Quite simple. In the age of Big data, A database/data warehouse may store terabytes of data, if not more.</a:t>
            </a:r>
          </a:p>
          <a:p>
            <a:r>
              <a:rPr lang="en-GB" sz="1200" dirty="0"/>
              <a:t>Complex analysis may take a very long time to run on the complete data set, and usually come with significant computational complexity</a:t>
            </a:r>
          </a:p>
          <a:p>
            <a:endParaRPr lang="en-GB" sz="1200" dirty="0"/>
          </a:p>
          <a:p>
            <a:r>
              <a:rPr lang="en-GB" sz="1200" b="1" dirty="0"/>
              <a:t>Data reduction </a:t>
            </a:r>
            <a:r>
              <a:rPr lang="en-GB" sz="1200" dirty="0"/>
              <a:t>Means that people can Obtain a reduced representation of the data set - much smaller in volume but yet produces almost the same analytical results</a:t>
            </a:r>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19</a:t>
            </a:fld>
            <a:endParaRPr lang="en-GB"/>
          </a:p>
        </p:txBody>
      </p:sp>
    </p:spTree>
    <p:extLst>
      <p:ext uri="{BB962C8B-B14F-4D97-AF65-F5344CB8AC3E}">
        <p14:creationId xmlns:p14="http://schemas.microsoft.com/office/powerpoint/2010/main" val="8751293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2800" dirty="0"/>
              <a:t>Firstly, </a:t>
            </a:r>
            <a:r>
              <a:rPr lang="en-GB" sz="2800" dirty="0"/>
              <a:t>Data Reduction is almost always possible During data Integration</a:t>
            </a:r>
          </a:p>
          <a:p>
            <a:endParaRPr lang="en-GB" sz="2800" dirty="0"/>
          </a:p>
          <a:p>
            <a:r>
              <a:rPr lang="en-GB" sz="2800" dirty="0"/>
              <a:t>Redundant data is often created when integrating multiple databases </a:t>
            </a:r>
          </a:p>
          <a:p>
            <a:r>
              <a:rPr lang="en-GB" sz="2600" dirty="0">
                <a:solidFill>
                  <a:srgbClr val="0985C7"/>
                </a:solidFill>
              </a:rPr>
              <a:t>it can be either Column-oriented, as </a:t>
            </a:r>
            <a:r>
              <a:rPr lang="en-GB" sz="2600" dirty="0"/>
              <a:t>the same attribute may have different names in different databases </a:t>
            </a:r>
          </a:p>
          <a:p>
            <a:r>
              <a:rPr lang="en-GB" sz="2600" dirty="0">
                <a:solidFill>
                  <a:srgbClr val="0985C7"/>
                </a:solidFill>
              </a:rPr>
              <a:t>Or Row-oriented for</a:t>
            </a:r>
            <a:r>
              <a:rPr lang="en-GB" sz="2600" dirty="0"/>
              <a:t> duplicate entities, etc. </a:t>
            </a:r>
          </a:p>
          <a:p>
            <a:endParaRPr lang="en-GB" sz="2800" dirty="0"/>
          </a:p>
          <a:p>
            <a:r>
              <a:rPr lang="en-GB" sz="2800" dirty="0"/>
              <a:t>Therefore,  Careful integration of the data from multiple sources may help reduce/avoid redundancies and inconsistencies and improve the efficiency and quality of data analytics.</a:t>
            </a:r>
          </a:p>
          <a:p>
            <a:r>
              <a:rPr lang="en-GB" dirty="0"/>
              <a:t>Or just </a:t>
            </a:r>
            <a:r>
              <a:rPr lang="en-GB" sz="1200" dirty="0"/>
              <a:t>remember to check the shape of merged datasets at the end</a:t>
            </a:r>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20</a:t>
            </a:fld>
            <a:endParaRPr lang="en-GB"/>
          </a:p>
        </p:txBody>
      </p:sp>
    </p:spTree>
    <p:extLst>
      <p:ext uri="{BB962C8B-B14F-4D97-AF65-F5344CB8AC3E}">
        <p14:creationId xmlns:p14="http://schemas.microsoft.com/office/powerpoint/2010/main" val="14908224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800" b="0" dirty="0"/>
              <a:t>There are two data reduction strategies. </a:t>
            </a:r>
          </a:p>
          <a:p>
            <a:r>
              <a:rPr lang="en-US" altLang="zh-CN" sz="2800" b="1" dirty="0"/>
              <a:t>First is </a:t>
            </a:r>
            <a:r>
              <a:rPr lang="en-GB" sz="2800" b="1" dirty="0"/>
              <a:t>Dimensionality reduction </a:t>
            </a:r>
          </a:p>
          <a:p>
            <a:r>
              <a:rPr lang="en-GB" sz="2800" dirty="0"/>
              <a:t>Remove data with poor quality (e.g., many missing values, large number of categories, zero-variance) </a:t>
            </a:r>
          </a:p>
          <a:p>
            <a:r>
              <a:rPr lang="en-GB" sz="2800" dirty="0"/>
              <a:t>Remove redundant and irrelevant attributes or variables </a:t>
            </a:r>
          </a:p>
          <a:p>
            <a:r>
              <a:rPr lang="en-GB" sz="2800" dirty="0"/>
              <a:t>Principal component analysis (PCA), Variable clustering and/or Featuring engineering </a:t>
            </a:r>
          </a:p>
          <a:p>
            <a:endParaRPr lang="en-GB" sz="2800" dirty="0"/>
          </a:p>
          <a:p>
            <a:r>
              <a:rPr lang="en-GB" sz="2800" b="1" dirty="0"/>
              <a:t>Second is Numerosity reduction, or data reduction</a:t>
            </a:r>
          </a:p>
          <a:p>
            <a:r>
              <a:rPr lang="en-GB" sz="2800" b="0" dirty="0"/>
              <a:t>We can adopt </a:t>
            </a:r>
            <a:r>
              <a:rPr lang="en-GB" sz="2800" dirty="0"/>
              <a:t>Sampling techniques, or do Regression and log-linear models so to just keep the model and abandon the data, or maybe Histograms and clustering</a:t>
            </a:r>
          </a:p>
          <a:p>
            <a:r>
              <a:rPr lang="en-GB" sz="2800" dirty="0"/>
              <a:t>These methods are less common but still solutions to deal with large data size </a:t>
            </a:r>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21</a:t>
            </a:fld>
            <a:endParaRPr lang="en-GB"/>
          </a:p>
        </p:txBody>
      </p:sp>
    </p:spTree>
    <p:extLst>
      <p:ext uri="{BB962C8B-B14F-4D97-AF65-F5344CB8AC3E}">
        <p14:creationId xmlns:p14="http://schemas.microsoft.com/office/powerpoint/2010/main" val="413065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a:p>
            <a:r>
              <a:rPr lang="en-US" altLang="zh-CN" dirty="0"/>
              <a:t>Also, although we cannot hear you during the talk, we’ll have a Q&amp;A session later and answer the questions. Meanwhile you are welcomed to leave your questions in the Q&amp;A box throughout the talk, my colleague Julia and Joe will answer it directly there, if it’s not too complicated. Or she might leave it to the Q&amp;A session so don’t worry</a:t>
            </a:r>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3</a:t>
            </a:fld>
            <a:endParaRPr lang="en-GB"/>
          </a:p>
        </p:txBody>
      </p:sp>
    </p:spTree>
    <p:extLst>
      <p:ext uri="{BB962C8B-B14F-4D97-AF65-F5344CB8AC3E}">
        <p14:creationId xmlns:p14="http://schemas.microsoft.com/office/powerpoint/2010/main" val="4028232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zh-CN" dirty="0"/>
              <a:t>Here’s an examples. we can see that Input X2 has the similar information as input X1, as they are positively correlated. If X1 has certain relation to the output, then we can just use x1 to approximate the relation between x2 and the output, and vice versa. In this sense 1 of them is actually redundant and we can just keep the other. </a:t>
            </a:r>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22</a:t>
            </a:fld>
            <a:endParaRPr lang="en-GB"/>
          </a:p>
        </p:txBody>
      </p:sp>
    </p:spTree>
    <p:extLst>
      <p:ext uri="{BB962C8B-B14F-4D97-AF65-F5344CB8AC3E}">
        <p14:creationId xmlns:p14="http://schemas.microsoft.com/office/powerpoint/2010/main" val="19998708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dirty="0"/>
              <a:t>So this is correlation analysis.</a:t>
            </a:r>
          </a:p>
          <a:p>
            <a:r>
              <a:rPr lang="en-GB" sz="1200" b="1" dirty="0"/>
              <a:t>Correlation</a:t>
            </a:r>
            <a:r>
              <a:rPr lang="en-GB" sz="1200" dirty="0"/>
              <a:t> between two variables </a:t>
            </a:r>
            <a:r>
              <a:rPr lang="en-GB" sz="1200" i="1" dirty="0"/>
              <a:t>x1</a:t>
            </a:r>
            <a:r>
              <a:rPr lang="en-GB" sz="1200" dirty="0"/>
              <a:t> and </a:t>
            </a:r>
            <a:r>
              <a:rPr lang="en-GB" sz="1200" i="1" dirty="0"/>
              <a:t>x2</a:t>
            </a:r>
            <a:r>
              <a:rPr lang="en-GB" sz="1200" dirty="0"/>
              <a:t> is the standard covariance, obtained by normalising the covariance with the standard deviation of each variable. </a:t>
            </a:r>
          </a:p>
          <a:p>
            <a:endParaRPr lang="en-GB" sz="1400" dirty="0"/>
          </a:p>
          <a:p>
            <a:r>
              <a:rPr lang="en-GB" sz="1200" b="1" dirty="0"/>
              <a:t>Sample correlation </a:t>
            </a:r>
            <a:r>
              <a:rPr lang="en-GB" sz="1200" dirty="0"/>
              <a:t>for two attributes </a:t>
            </a:r>
            <a:r>
              <a:rPr lang="en-GB" sz="1200" i="1" dirty="0"/>
              <a:t>x1</a:t>
            </a:r>
            <a:r>
              <a:rPr lang="en-GB" sz="1200" dirty="0"/>
              <a:t> and </a:t>
            </a:r>
            <a:r>
              <a:rPr lang="en-GB" sz="1200" i="1" dirty="0"/>
              <a:t>x2 </a:t>
            </a:r>
            <a:r>
              <a:rPr lang="en-GB" sz="1200" i="0" dirty="0"/>
              <a:t>can be computed with the following equation. </a:t>
            </a:r>
            <a:r>
              <a:rPr lang="en-GB" sz="1200" dirty="0"/>
              <a:t>where </a:t>
            </a:r>
            <a:r>
              <a:rPr lang="en-GB" sz="1200" i="1" dirty="0"/>
              <a:t>n</a:t>
            </a:r>
            <a:r>
              <a:rPr lang="en-GB" sz="1200" dirty="0"/>
              <a:t> is the number of samples, </a:t>
            </a:r>
            <a:r>
              <a:rPr lang="en-GB" sz="1200" i="1" dirty="0"/>
              <a:t>µ1</a:t>
            </a:r>
            <a:r>
              <a:rPr lang="en-GB" sz="1200" dirty="0"/>
              <a:t> and </a:t>
            </a:r>
            <a:r>
              <a:rPr lang="en-GB" sz="1200" i="1" dirty="0"/>
              <a:t>µ2</a:t>
            </a:r>
            <a:r>
              <a:rPr lang="en-GB" sz="1200" dirty="0"/>
              <a:t> are the respective means, </a:t>
            </a:r>
            <a:r>
              <a:rPr lang="en-GB" sz="1200" i="1" dirty="0"/>
              <a:t>σ1</a:t>
            </a:r>
            <a:r>
              <a:rPr lang="en-GB" sz="1200" dirty="0"/>
              <a:t> and </a:t>
            </a:r>
            <a:r>
              <a:rPr lang="en-GB" sz="1200" i="1" dirty="0"/>
              <a:t>σ2 </a:t>
            </a:r>
            <a:r>
              <a:rPr lang="en-GB" sz="1200" dirty="0"/>
              <a:t>are the respective standard deviation of </a:t>
            </a:r>
            <a:r>
              <a:rPr lang="en-GB" sz="1200" i="1" dirty="0"/>
              <a:t>x1 </a:t>
            </a:r>
            <a:r>
              <a:rPr lang="en-GB" sz="1200" dirty="0"/>
              <a:t>and </a:t>
            </a:r>
            <a:r>
              <a:rPr lang="en-GB" sz="1200" i="1" dirty="0"/>
              <a:t>x2 </a:t>
            </a:r>
          </a:p>
          <a:p>
            <a:endParaRPr lang="en-GB" sz="1200" dirty="0"/>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23</a:t>
            </a:fld>
            <a:endParaRPr lang="en-GB"/>
          </a:p>
        </p:txBody>
      </p:sp>
    </p:spTree>
    <p:extLst>
      <p:ext uri="{BB962C8B-B14F-4D97-AF65-F5344CB8AC3E}">
        <p14:creationId xmlns:p14="http://schemas.microsoft.com/office/powerpoint/2010/main" val="3188259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GB" sz="1200" dirty="0"/>
              <a:t>If ρ12 &gt; 0: x1 and x2 are positively correlated (x1 ’s values increase as x2 ’s increase) </a:t>
            </a:r>
          </a:p>
          <a:p>
            <a:pPr lvl="1"/>
            <a:r>
              <a:rPr lang="en-GB" sz="1200" dirty="0"/>
              <a:t>If ρ12 = 0: independent </a:t>
            </a:r>
          </a:p>
          <a:p>
            <a:pPr lvl="1"/>
            <a:r>
              <a:rPr lang="en-GB" sz="1200" dirty="0"/>
              <a:t>If ρ12 &lt; 0: negatively correlated</a:t>
            </a:r>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24</a:t>
            </a:fld>
            <a:endParaRPr lang="en-GB"/>
          </a:p>
        </p:txBody>
      </p:sp>
    </p:spTree>
    <p:extLst>
      <p:ext uri="{BB962C8B-B14F-4D97-AF65-F5344CB8AC3E}">
        <p14:creationId xmlns:p14="http://schemas.microsoft.com/office/powerpoint/2010/main" val="28631954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Correlation coefficient value range: [–1, 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These scatter plots demonstrate sets of points and their correlation coefficients changing from –1 to 1 </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25</a:t>
            </a:fld>
            <a:endParaRPr lang="en-GB"/>
          </a:p>
        </p:txBody>
      </p:sp>
    </p:spTree>
    <p:extLst>
      <p:ext uri="{BB962C8B-B14F-4D97-AF65-F5344CB8AC3E}">
        <p14:creationId xmlns:p14="http://schemas.microsoft.com/office/powerpoint/2010/main" val="41548297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Different Methods are used for testing c</a:t>
            </a:r>
            <a:r>
              <a:rPr lang="en-GB" sz="1200" dirty="0" err="1"/>
              <a:t>orrelation</a:t>
            </a:r>
            <a:r>
              <a:rPr lang="en-GB" sz="1200" dirty="0"/>
              <a:t> between different types of variables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If both variables are continuous variables, xx</a:t>
            </a:r>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26</a:t>
            </a:fld>
            <a:endParaRPr lang="en-GB"/>
          </a:p>
        </p:txBody>
      </p:sp>
    </p:spTree>
    <p:extLst>
      <p:ext uri="{BB962C8B-B14F-4D97-AF65-F5344CB8AC3E}">
        <p14:creationId xmlns:p14="http://schemas.microsoft.com/office/powerpoint/2010/main" val="41409232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Principal components are constructed as mathematical transformations of the input variables. Each is an uncorrelated, linear combination of original input variables. </a:t>
            </a:r>
            <a:r>
              <a:rPr lang="en-GB" dirty="0"/>
              <a:t>The components can be written as a sum of loadings onto variables, </a:t>
            </a:r>
          </a:p>
          <a:p>
            <a:r>
              <a:rPr lang="en-GB" sz="1200" dirty="0"/>
              <a:t>e.g. </a:t>
            </a:r>
            <a:r>
              <a:rPr lang="en-GB" sz="1200" dirty="0" err="1"/>
              <a:t>Xx</a:t>
            </a:r>
            <a:r>
              <a:rPr lang="en-GB" sz="1200" dirty="0"/>
              <a:t>,  where </a:t>
            </a:r>
            <a:r>
              <a:rPr lang="en-GB" dirty="0"/>
              <a:t>e.g. a1, b1, c1 are called as loadings</a:t>
            </a:r>
            <a:endParaRPr lang="en-GB" sz="1200" dirty="0"/>
          </a:p>
          <a:p>
            <a:r>
              <a:rPr lang="en-GB" sz="1200" dirty="0"/>
              <a:t>The coefficients of such a linear combination are the eigenvectors of the correlation or covariance matrix. </a:t>
            </a:r>
          </a:p>
          <a:p>
            <a:r>
              <a:rPr lang="en-GB" sz="1200" dirty="0"/>
              <a:t>The principal components are sorted by descending order of the eigenvalues. </a:t>
            </a:r>
          </a:p>
          <a:p>
            <a:r>
              <a:rPr lang="en-GB" sz="1200" dirty="0"/>
              <a:t>The eigenvalues represent the variances of the principal components.</a:t>
            </a:r>
            <a:endParaRPr lang="en-GB" dirty="0"/>
          </a:p>
          <a:p>
            <a:endParaRPr lang="en-GB" dirty="0"/>
          </a:p>
          <a:p>
            <a:r>
              <a:rPr lang="en-GB" dirty="0"/>
              <a:t>PCA is by far the most popular dimensionality reduction technique, especially if there are many </a:t>
            </a:r>
            <a:r>
              <a:rPr lang="en-GB" dirty="0" err="1"/>
              <a:t>many</a:t>
            </a:r>
            <a:r>
              <a:rPr lang="en-GB" dirty="0"/>
              <a:t> attributes, like million of attributes, then we can just use 100 PCs to capture their variance, as A small number of principal components can be kept to explain a lot of the variation in the data cloud. </a:t>
            </a:r>
          </a:p>
          <a:p>
            <a:endParaRPr lang="en-GB" dirty="0"/>
          </a:p>
          <a:p>
            <a:r>
              <a:rPr lang="en-GB" dirty="0"/>
              <a:t>But the disadvantage is that it’s Difficult or impossible to interpret the constructed principal components. </a:t>
            </a:r>
          </a:p>
        </p:txBody>
      </p:sp>
      <p:sp>
        <p:nvSpPr>
          <p:cNvPr id="4" name="Slide Number Placeholder 3"/>
          <p:cNvSpPr>
            <a:spLocks noGrp="1"/>
          </p:cNvSpPr>
          <p:nvPr>
            <p:ph type="sldNum" sz="quarter" idx="5"/>
          </p:nvPr>
        </p:nvSpPr>
        <p:spPr/>
        <p:txBody>
          <a:bodyPr/>
          <a:lstStyle/>
          <a:p>
            <a:fld id="{490AD8A2-07E5-465C-9C44-9F9F9187BFD0}" type="slidenum">
              <a:rPr lang="en-GB" smtClean="0"/>
              <a:t>27</a:t>
            </a:fld>
            <a:endParaRPr lang="en-GB"/>
          </a:p>
        </p:txBody>
      </p:sp>
    </p:spTree>
    <p:extLst>
      <p:ext uri="{BB962C8B-B14F-4D97-AF65-F5344CB8AC3E}">
        <p14:creationId xmlns:p14="http://schemas.microsoft.com/office/powerpoint/2010/main" val="13452607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terms of numerosity reduction. On the one hand is </a:t>
            </a:r>
            <a:r>
              <a:rPr lang="en-GB" sz="1200" b="1" dirty="0"/>
              <a:t>Non-parametric methods</a:t>
            </a:r>
            <a:r>
              <a:rPr lang="en-GB" sz="1200" b="0" dirty="0"/>
              <a:t>, where we do </a:t>
            </a:r>
            <a:r>
              <a:rPr lang="en-GB" sz="1200" dirty="0"/>
              <a:t>not assume models. Common methods include Sampling, clustering, histograms, etc. </a:t>
            </a:r>
          </a:p>
          <a:p>
            <a:endParaRPr lang="en-GB" sz="1200" dirty="0"/>
          </a:p>
          <a:p>
            <a:r>
              <a:rPr lang="en-GB" sz="1200" b="0" dirty="0"/>
              <a:t>On the other hand is </a:t>
            </a:r>
            <a:r>
              <a:rPr lang="en-GB" sz="1200" b="1" dirty="0"/>
              <a:t>Parametric methods </a:t>
            </a:r>
            <a:r>
              <a:rPr lang="en-GB" sz="1200" b="0" dirty="0"/>
              <a:t>where we </a:t>
            </a:r>
            <a:r>
              <a:rPr lang="en-GB" sz="1200" dirty="0"/>
              <a:t>Assume the data fits some model, estimate model parameters, store only the parameters, and discard the data (except possible outliers) E.g. regression, log-linear models</a:t>
            </a:r>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28</a:t>
            </a:fld>
            <a:endParaRPr lang="en-GB"/>
          </a:p>
        </p:txBody>
      </p:sp>
    </p:spTree>
    <p:extLst>
      <p:ext uri="{BB962C8B-B14F-4D97-AF65-F5344CB8AC3E}">
        <p14:creationId xmlns:p14="http://schemas.microsoft.com/office/powerpoint/2010/main" val="14981213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800" dirty="0"/>
              <a:t>For the reason of time, I can just expand on Sampling methods, which is the most common one I think. </a:t>
            </a:r>
          </a:p>
          <a:p>
            <a:r>
              <a:rPr lang="en-GB" sz="2800" dirty="0"/>
              <a:t>Sampling means obtaining a small set of samples to represent the whole data set (assuming that the computational complexity is potentially sub-linear to the size of the data) </a:t>
            </a:r>
          </a:p>
          <a:p>
            <a:r>
              <a:rPr lang="en-GB" sz="2600" dirty="0"/>
              <a:t>Simple random sampling means There is an equal probability of selecting any particular object </a:t>
            </a:r>
          </a:p>
          <a:p>
            <a:r>
              <a:rPr lang="en-GB" sz="2600" dirty="0"/>
              <a:t>Sampling without replacement means that Once an object is selected, it is removed from the population </a:t>
            </a:r>
          </a:p>
          <a:p>
            <a:r>
              <a:rPr lang="en-GB" sz="2600" dirty="0"/>
              <a:t>Whereas Sampling with replacement means A selected object is not removed from the population </a:t>
            </a:r>
          </a:p>
          <a:p>
            <a:r>
              <a:rPr lang="en-GB" sz="2600" dirty="0"/>
              <a:t>Last but not least is Stratified sampling: where it is required to Approximate the percentage of each class in the overall database before drawing the samples. It is usually Used in conjunction with skewed data</a:t>
            </a:r>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29</a:t>
            </a:fld>
            <a:endParaRPr lang="en-GB"/>
          </a:p>
        </p:txBody>
      </p:sp>
    </p:spTree>
    <p:extLst>
      <p:ext uri="{BB962C8B-B14F-4D97-AF65-F5344CB8AC3E}">
        <p14:creationId xmlns:p14="http://schemas.microsoft.com/office/powerpoint/2010/main" val="31016529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dirty="0"/>
              <a:t>So that’s it for data reduction. The last section of today is data transformation. </a:t>
            </a:r>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30</a:t>
            </a:fld>
            <a:endParaRPr lang="en-GB"/>
          </a:p>
        </p:txBody>
      </p:sp>
    </p:spTree>
    <p:extLst>
      <p:ext uri="{BB962C8B-B14F-4D97-AF65-F5344CB8AC3E}">
        <p14:creationId xmlns:p14="http://schemas.microsoft.com/office/powerpoint/2010/main" val="8033593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800" dirty="0"/>
              <a:t>Data transformation is A function that maps the entire set of values of a given attribute to a new set of replacement values, Such that each old value can be identified with one of the new values. It’s very helpful and necessary if you have features at different scale, e.g. weight and income of a person. Many actions, like PCA requires normalisations in advance to guarantee their performance. </a:t>
            </a:r>
          </a:p>
          <a:p>
            <a:endParaRPr lang="en-GB" sz="2800" dirty="0"/>
          </a:p>
          <a:p>
            <a:r>
              <a:rPr lang="en-GB" sz="2800" dirty="0"/>
              <a:t>Relevant methods: is Normalisation/ Standardisation: which scales data to fall within a smaller, specified range, including </a:t>
            </a:r>
          </a:p>
          <a:p>
            <a:pPr marL="342900" lvl="1" indent="0">
              <a:buNone/>
            </a:pPr>
            <a:r>
              <a:rPr lang="en-GB" sz="2600" dirty="0"/>
              <a:t>» min-max normalisation </a:t>
            </a:r>
          </a:p>
          <a:p>
            <a:pPr marL="342900" lvl="1" indent="0">
              <a:buNone/>
            </a:pPr>
            <a:r>
              <a:rPr lang="en-GB" sz="2600" dirty="0"/>
              <a:t>» z-score normalisation </a:t>
            </a:r>
          </a:p>
          <a:p>
            <a:pPr marL="342900" lvl="1" indent="0">
              <a:buNone/>
            </a:pPr>
            <a:r>
              <a:rPr lang="en-GB" sz="2600" dirty="0"/>
              <a:t>» normalisation by decimal scaling</a:t>
            </a:r>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31</a:t>
            </a:fld>
            <a:endParaRPr lang="en-GB"/>
          </a:p>
        </p:txBody>
      </p:sp>
    </p:spTree>
    <p:extLst>
      <p:ext uri="{BB962C8B-B14F-4D97-AF65-F5344CB8AC3E}">
        <p14:creationId xmlns:p14="http://schemas.microsoft.com/office/powerpoint/2010/main" val="4110786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you may already know, this is a three-session series on data pre-processing. Last Thursday, we talked about </a:t>
            </a:r>
            <a:r>
              <a:rPr lang="en-GB" altLang="zh-CN" dirty="0"/>
              <a:t>The background, including the definition account text of data </a:t>
            </a:r>
            <a:r>
              <a:rPr lang="en-GB" altLang="zh-CN" dirty="0" err="1"/>
              <a:t>preprocessing</a:t>
            </a:r>
            <a:r>
              <a:rPr lang="en-GB" altLang="zh-CN" dirty="0"/>
              <a:t>, and also some methods and tips for collecting data. We also talked about the data integration like the ways of joining tables, as well as data linkage and data enrichment. </a:t>
            </a:r>
            <a:endParaRPr lang="en-US" altLang="zh-CN" dirty="0"/>
          </a:p>
          <a:p>
            <a:endParaRPr lang="en-US" altLang="zh-CN" dirty="0"/>
          </a:p>
          <a:p>
            <a:r>
              <a:rPr lang="en-US" altLang="zh-CN" dirty="0"/>
              <a:t>And today, we are going to cover more common data preparation tasks, including data cleaning, data reduction, and data transformation. </a:t>
            </a:r>
          </a:p>
          <a:p>
            <a:endParaRPr lang="en-US" altLang="zh-CN" dirty="0"/>
          </a:p>
          <a:p>
            <a:r>
              <a:rPr lang="en-US" altLang="zh-CN" dirty="0"/>
              <a:t>Next Thursday 1pm, we are going to deliver a coding demonstration on </a:t>
            </a:r>
            <a:r>
              <a:rPr lang="en-US" altLang="zh-CN" dirty="0" err="1"/>
              <a:t>Youtube</a:t>
            </a:r>
            <a:r>
              <a:rPr lang="en-US" altLang="zh-CN" dirty="0"/>
              <a:t>. We are going to provide some sample python codes and perform these tasks. If you are interested in these, you are very welcomed to join. Also if you want to know more about this topic or any specific part that I didn’t mention, we are going to send a questionnaire after the talk and please leave your comments there to help us improve. </a:t>
            </a:r>
          </a:p>
          <a:p>
            <a:r>
              <a:rPr lang="en-US" altLang="zh-CN" dirty="0"/>
              <a:t>. </a:t>
            </a:r>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5</a:t>
            </a:fld>
            <a:endParaRPr lang="en-GB"/>
          </a:p>
        </p:txBody>
      </p:sp>
    </p:spTree>
    <p:extLst>
      <p:ext uri="{BB962C8B-B14F-4D97-AF65-F5344CB8AC3E}">
        <p14:creationId xmlns:p14="http://schemas.microsoft.com/office/powerpoint/2010/main" val="42846249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There are several different Data Transformation Methods, each for different purposes. </a:t>
            </a:r>
          </a:p>
          <a:p>
            <a:r>
              <a:rPr lang="en-GB" sz="1200" dirty="0"/>
              <a:t>e.g. Standardise numeric values so that all numeric values are replaced by the notion of “how far is this value from the average?” Standardisation is useful, although it sometimes has no effect on the results (such as for decision trees and regression) </a:t>
            </a:r>
          </a:p>
          <a:p>
            <a:r>
              <a:rPr lang="en-GB" sz="1200" dirty="0"/>
              <a:t>We can also Change counts into percentages, Translate dates to durations, Capture trends with ratios, differences, etc. </a:t>
            </a:r>
          </a:p>
          <a:p>
            <a:r>
              <a:rPr lang="en-GB" sz="1200" dirty="0"/>
              <a:t>And also Replace categorical values with appropriate numeric values, as many techniques work better with numeric values</a:t>
            </a:r>
          </a:p>
          <a:p>
            <a:endParaRPr lang="en-GB" sz="1200" dirty="0"/>
          </a:p>
          <a:p>
            <a:r>
              <a:rPr lang="en-GB" sz="1200" dirty="0"/>
              <a:t>The example on the left is transform year into age if the current year is 2018. and on the left, the rating a to g can be transformed to the median scores of their respective band. </a:t>
            </a:r>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32</a:t>
            </a:fld>
            <a:endParaRPr lang="en-GB"/>
          </a:p>
        </p:txBody>
      </p:sp>
    </p:spTree>
    <p:extLst>
      <p:ext uri="{BB962C8B-B14F-4D97-AF65-F5344CB8AC3E}">
        <p14:creationId xmlns:p14="http://schemas.microsoft.com/office/powerpoint/2010/main" val="36552251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We can also transform data bring information to the surface, simply by using mathematical functions, such as logs, reciprocal, or square root, for “</a:t>
            </a:r>
            <a:r>
              <a:rPr lang="en-GB" sz="1200" dirty="0">
                <a:solidFill>
                  <a:srgbClr val="0000D4"/>
                </a:solidFill>
              </a:rPr>
              <a:t>stretching</a:t>
            </a:r>
            <a:r>
              <a:rPr lang="en-GB" sz="1200" dirty="0"/>
              <a:t>” and “</a:t>
            </a:r>
            <a:r>
              <a:rPr lang="en-GB" sz="1200" dirty="0">
                <a:solidFill>
                  <a:srgbClr val="0000D4"/>
                </a:solidFill>
              </a:rPr>
              <a:t>squishing</a:t>
            </a:r>
            <a:r>
              <a:rPr lang="en-GB" sz="1200" dirty="0"/>
              <a:t>”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Here’s another example of using logarithm to zoom in the patterns of the data. </a:t>
            </a:r>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33</a:t>
            </a:fld>
            <a:endParaRPr lang="en-GB"/>
          </a:p>
        </p:txBody>
      </p:sp>
    </p:spTree>
    <p:extLst>
      <p:ext uri="{BB962C8B-B14F-4D97-AF65-F5344CB8AC3E}">
        <p14:creationId xmlns:p14="http://schemas.microsoft.com/office/powerpoint/2010/main" val="167232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GB" b="0" dirty="0">
                <a:solidFill>
                  <a:srgbClr val="555555"/>
                </a:solidFill>
                <a:effectLst/>
                <a:latin typeface="Helvetica Neue"/>
              </a:rPr>
              <a:t>One hot encoding is a very common data transformation. Where </a:t>
            </a:r>
            <a:r>
              <a:rPr lang="en-GB" sz="1200" dirty="0"/>
              <a:t>binary variables are used to replace a categorical feature</a:t>
            </a:r>
            <a:r>
              <a:rPr lang="en-GB" b="0" dirty="0">
                <a:solidFill>
                  <a:srgbClr val="555555"/>
                </a:solidFill>
                <a:effectLst/>
                <a:latin typeface="Helvetica Neue"/>
              </a:rPr>
              <a:t> </a:t>
            </a:r>
          </a:p>
          <a:p>
            <a:endParaRPr lang="en-GB" dirty="0"/>
          </a:p>
          <a:p>
            <a:pPr algn="l" fontAlgn="base"/>
            <a:r>
              <a:rPr lang="en-GB" b="0" dirty="0">
                <a:solidFill>
                  <a:srgbClr val="555555"/>
                </a:solidFill>
                <a:effectLst/>
                <a:latin typeface="Helvetica Neue"/>
              </a:rPr>
              <a:t>Some algorithms can work with categorical data </a:t>
            </a:r>
            <a:r>
              <a:rPr lang="en-GB" b="0" dirty="0" err="1">
                <a:solidFill>
                  <a:srgbClr val="555555"/>
                </a:solidFill>
                <a:effectLst/>
                <a:latin typeface="Helvetica Neue"/>
              </a:rPr>
              <a:t>directly.For</a:t>
            </a:r>
            <a:r>
              <a:rPr lang="en-GB" b="0" dirty="0">
                <a:solidFill>
                  <a:srgbClr val="555555"/>
                </a:solidFill>
                <a:effectLst/>
                <a:latin typeface="Helvetica Neue"/>
              </a:rPr>
              <a:t> example, a decision tree.</a:t>
            </a:r>
          </a:p>
          <a:p>
            <a:pPr algn="l" fontAlgn="base"/>
            <a:r>
              <a:rPr lang="en-GB" b="0" dirty="0">
                <a:solidFill>
                  <a:srgbClr val="555555"/>
                </a:solidFill>
                <a:effectLst/>
                <a:latin typeface="Helvetica Neue"/>
              </a:rPr>
              <a:t>But Many machine learning algorithms cannot operate on label data directly. They require all input variables and output variables to be numeric. This means that categorical data must be converted to a numerical form. e.g. here the 4 categories are transformed into 4 new attributes. </a:t>
            </a:r>
          </a:p>
          <a:p>
            <a:pPr algn="l" fontAlgn="base"/>
            <a:r>
              <a:rPr lang="en-GB" b="0" dirty="0">
                <a:solidFill>
                  <a:srgbClr val="555555"/>
                </a:solidFill>
                <a:effectLst/>
                <a:latin typeface="Helvetica Neue"/>
              </a:rPr>
              <a:t>If the categorical variable is an output variable, you may also want to convert predictions by the model back into a categorical form in order to present them or use them in some application.</a:t>
            </a:r>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34</a:t>
            </a:fld>
            <a:endParaRPr lang="en-GB"/>
          </a:p>
        </p:txBody>
      </p:sp>
    </p:spTree>
    <p:extLst>
      <p:ext uri="{BB962C8B-B14F-4D97-AF65-F5344CB8AC3E}">
        <p14:creationId xmlns:p14="http://schemas.microsoft.com/office/powerpoint/2010/main" val="24952224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EA4335"/>
                </a:solidFill>
                <a:effectLst/>
                <a:latin typeface="arial" panose="020B0604020202020204" pitchFamily="34" charset="0"/>
              </a:rPr>
              <a:t>Min</a:t>
            </a:r>
            <a:r>
              <a:rPr lang="en-GB" b="0" i="0" dirty="0">
                <a:solidFill>
                  <a:srgbClr val="202124"/>
                </a:solidFill>
                <a:effectLst/>
                <a:latin typeface="arial" panose="020B0604020202020204" pitchFamily="34" charset="0"/>
              </a:rPr>
              <a:t>-</a:t>
            </a:r>
            <a:r>
              <a:rPr lang="en-GB" b="0" i="0" dirty="0">
                <a:solidFill>
                  <a:srgbClr val="EA4335"/>
                </a:solidFill>
                <a:effectLst/>
                <a:latin typeface="arial" panose="020B0604020202020204" pitchFamily="34" charset="0"/>
              </a:rPr>
              <a:t>max normalization</a:t>
            </a:r>
            <a:r>
              <a:rPr lang="en-GB" b="0" i="0" dirty="0">
                <a:solidFill>
                  <a:srgbClr val="202124"/>
                </a:solidFill>
                <a:effectLst/>
                <a:latin typeface="arial" panose="020B0604020202020204" pitchFamily="34" charset="0"/>
              </a:rPr>
              <a:t> is one of the most common ways to </a:t>
            </a:r>
            <a:r>
              <a:rPr lang="en-GB" b="0" i="0" dirty="0">
                <a:solidFill>
                  <a:srgbClr val="EA4335"/>
                </a:solidFill>
                <a:effectLst/>
                <a:latin typeface="arial" panose="020B0604020202020204" pitchFamily="34" charset="0"/>
              </a:rPr>
              <a:t>normalize</a:t>
            </a:r>
            <a:r>
              <a:rPr lang="en-GB" b="0" i="0" dirty="0">
                <a:solidFill>
                  <a:srgbClr val="202124"/>
                </a:solidFill>
                <a:effectLst/>
                <a:latin typeface="arial" panose="020B0604020202020204" pitchFamily="34" charset="0"/>
              </a:rPr>
              <a:t> data. For every feature, the minimum value of that feature gets transformed into a 0, the </a:t>
            </a:r>
            <a:r>
              <a:rPr lang="en-GB" b="0" i="0" dirty="0">
                <a:solidFill>
                  <a:srgbClr val="EA4335"/>
                </a:solidFill>
                <a:effectLst/>
                <a:latin typeface="arial" panose="020B0604020202020204" pitchFamily="34" charset="0"/>
              </a:rPr>
              <a:t>maximum</a:t>
            </a:r>
            <a:r>
              <a:rPr lang="en-GB" b="0" i="0" dirty="0">
                <a:solidFill>
                  <a:srgbClr val="202124"/>
                </a:solidFill>
                <a:effectLst/>
                <a:latin typeface="arial" panose="020B0604020202020204" pitchFamily="34" charset="0"/>
              </a:rPr>
              <a:t> value gets transformed into a 1, and every other value gets transformed into a decimal between 0 and 1</a:t>
            </a:r>
          </a:p>
          <a:p>
            <a:endParaRPr lang="en-GB" b="0" i="0" dirty="0">
              <a:solidFill>
                <a:srgbClr val="202124"/>
              </a:solidFill>
              <a:effectLst/>
              <a:latin typeface="arial" panose="020B0604020202020204" pitchFamily="34" charset="0"/>
            </a:endParaRPr>
          </a:p>
          <a:p>
            <a:r>
              <a:rPr lang="en-GB" sz="1200" dirty="0"/>
              <a:t>For Example – if the min of income is £12,000, and the max is £98,000, then we map the two boundaries into 0.0 – 1.0, and thus £73,600 is transformed to: 0.716</a:t>
            </a:r>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35</a:t>
            </a:fld>
            <a:endParaRPr lang="en-GB"/>
          </a:p>
        </p:txBody>
      </p:sp>
    </p:spTree>
    <p:extLst>
      <p:ext uri="{BB962C8B-B14F-4D97-AF65-F5344CB8AC3E}">
        <p14:creationId xmlns:p14="http://schemas.microsoft.com/office/powerpoint/2010/main" val="23096870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77777"/>
                </a:solidFill>
                <a:effectLst/>
                <a:latin typeface="PT Sans"/>
              </a:rPr>
              <a:t>Z-score normalisation is another common method. Simply put, a z-score (also called a </a:t>
            </a:r>
            <a:r>
              <a:rPr lang="en-GB" b="0" i="1" dirty="0">
                <a:solidFill>
                  <a:srgbClr val="777777"/>
                </a:solidFill>
                <a:effectLst/>
                <a:latin typeface="inherit"/>
              </a:rPr>
              <a:t>standard score</a:t>
            </a:r>
            <a:r>
              <a:rPr lang="en-GB" b="0" i="0" dirty="0">
                <a:solidFill>
                  <a:srgbClr val="777777"/>
                </a:solidFill>
                <a:effectLst/>
                <a:latin typeface="PT Sans"/>
              </a:rPr>
              <a:t>) gives you an idea of how far from the </a:t>
            </a:r>
            <a:r>
              <a:rPr lang="en-GB" b="0" i="0" u="none" strike="noStrike" dirty="0">
                <a:solidFill>
                  <a:srgbClr val="05A9C5"/>
                </a:solidFill>
                <a:effectLst/>
                <a:latin typeface="inherit"/>
                <a:hlinkClick r:id="rId3"/>
              </a:rPr>
              <a:t>mean</a:t>
            </a:r>
            <a:r>
              <a:rPr lang="en-GB" b="0" i="0" dirty="0">
                <a:solidFill>
                  <a:srgbClr val="777777"/>
                </a:solidFill>
                <a:effectLst/>
                <a:latin typeface="PT Sans"/>
              </a:rPr>
              <a:t> a data point is. But more technically </a:t>
            </a:r>
            <a:r>
              <a:rPr lang="en-GB" altLang="zh-CN" sz="1200" dirty="0"/>
              <a:t>it is </a:t>
            </a:r>
            <a:r>
              <a:rPr lang="en-GB" sz="1200" dirty="0"/>
              <a:t>The distance between the raw score and the population mean in the unit of the standard deviation </a:t>
            </a:r>
          </a:p>
          <a:p>
            <a:endParaRPr lang="en-GB" b="0" dirty="0"/>
          </a:p>
          <a:p>
            <a:r>
              <a:rPr lang="en-GB" b="0" dirty="0"/>
              <a:t>Given the example in last case, the mean is 54000 and std is 16000, therefore the income 73600 is transformed into 1.225</a:t>
            </a:r>
          </a:p>
        </p:txBody>
      </p:sp>
      <p:sp>
        <p:nvSpPr>
          <p:cNvPr id="4" name="Slide Number Placeholder 3"/>
          <p:cNvSpPr>
            <a:spLocks noGrp="1"/>
          </p:cNvSpPr>
          <p:nvPr>
            <p:ph type="sldNum" sz="quarter" idx="5"/>
          </p:nvPr>
        </p:nvSpPr>
        <p:spPr/>
        <p:txBody>
          <a:bodyPr/>
          <a:lstStyle/>
          <a:p>
            <a:fld id="{490AD8A2-07E5-465C-9C44-9F9F9187BFD0}" type="slidenum">
              <a:rPr lang="en-GB" smtClean="0"/>
              <a:t>36</a:t>
            </a:fld>
            <a:endParaRPr lang="en-GB"/>
          </a:p>
        </p:txBody>
      </p:sp>
    </p:spTree>
    <p:extLst>
      <p:ext uri="{BB962C8B-B14F-4D97-AF65-F5344CB8AC3E}">
        <p14:creationId xmlns:p14="http://schemas.microsoft.com/office/powerpoint/2010/main" val="18037006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Last but not least is normalisation by decimal scaling. It’s relatively more straightforward. The new value is equal to the old value divided by 10 to the </a:t>
            </a:r>
            <a:r>
              <a:rPr lang="en-GB" dirty="0" err="1"/>
              <a:t>jth</a:t>
            </a:r>
            <a:r>
              <a:rPr lang="en-GB" dirty="0"/>
              <a:t> power </a:t>
            </a:r>
            <a:r>
              <a:rPr lang="en-GB" sz="1200" dirty="0"/>
              <a:t>where </a:t>
            </a:r>
            <a:r>
              <a:rPr lang="en-GB" sz="1200" i="1" dirty="0"/>
              <a:t>j</a:t>
            </a:r>
            <a:r>
              <a:rPr lang="en-GB" sz="1200" dirty="0"/>
              <a:t> is the smallest integer such that Max of the absolute value of v’ is smaller than 1</a:t>
            </a:r>
          </a:p>
          <a:p>
            <a:endParaRPr lang="en-GB" sz="1200" dirty="0"/>
          </a:p>
          <a:p>
            <a:r>
              <a:rPr lang="en-GB" dirty="0"/>
              <a:t>e.g. given a set of values ranging from -772 to 821, we can divide each value by  </a:t>
            </a:r>
            <a:r>
              <a:rPr lang="en-GB" sz="2800" dirty="0"/>
              <a:t>1000 and then </a:t>
            </a:r>
            <a:r>
              <a:rPr lang="en-GB" sz="2600" dirty="0"/>
              <a:t>-28 is normalises to -.028  and 444 normalises to 0.444</a:t>
            </a:r>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37</a:t>
            </a:fld>
            <a:endParaRPr lang="en-GB"/>
          </a:p>
        </p:txBody>
      </p:sp>
    </p:spTree>
    <p:extLst>
      <p:ext uri="{BB962C8B-B14F-4D97-AF65-F5344CB8AC3E}">
        <p14:creationId xmlns:p14="http://schemas.microsoft.com/office/powerpoint/2010/main" val="19779522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cs typeface="Calibri"/>
            </a:endParaRPr>
          </a:p>
        </p:txBody>
      </p:sp>
      <p:sp>
        <p:nvSpPr>
          <p:cNvPr id="4" name="Slide Number Placeholder 3"/>
          <p:cNvSpPr>
            <a:spLocks noGrp="1"/>
          </p:cNvSpPr>
          <p:nvPr>
            <p:ph type="sldNum" sz="quarter" idx="10"/>
          </p:nvPr>
        </p:nvSpPr>
        <p:spPr/>
        <p:txBody>
          <a:bodyPr/>
          <a:lstStyle/>
          <a:p>
            <a:fld id="{62145A11-D943-4F58-B77D-5E24EAC00F63}" type="slidenum">
              <a:rPr lang="en-GB" smtClean="0"/>
              <a:t>38</a:t>
            </a:fld>
            <a:endParaRPr lang="en-GB"/>
          </a:p>
        </p:txBody>
      </p:sp>
    </p:spTree>
    <p:extLst>
      <p:ext uri="{BB962C8B-B14F-4D97-AF65-F5344CB8AC3E}">
        <p14:creationId xmlns:p14="http://schemas.microsoft.com/office/powerpoint/2010/main" val="29280036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Before we get into the q and a part, I just want to draw your attention to some upcoming events that you might find useful, such as: xxx</a:t>
            </a:r>
          </a:p>
          <a:p>
            <a:pPr marL="0" indent="0">
              <a:buNone/>
            </a:pPr>
            <a:endParaRPr lang="en-GB" dirty="0"/>
          </a:p>
          <a:p>
            <a:pPr marL="0" indent="0">
              <a:buNone/>
            </a:pPr>
            <a:r>
              <a:rPr lang="en-GB" dirty="0"/>
              <a:t>We have also held events on xx</a:t>
            </a:r>
          </a:p>
          <a:p>
            <a:pPr marL="0" indent="0">
              <a:buNone/>
            </a:pPr>
            <a:r>
              <a:rPr lang="en-GB" dirty="0"/>
              <a:t>You can also find our past events on UK Data service website and </a:t>
            </a:r>
            <a:r>
              <a:rPr lang="en-GB" dirty="0" err="1"/>
              <a:t>youtube</a:t>
            </a:r>
            <a:r>
              <a:rPr lang="en-GB" dirty="0"/>
              <a:t> channel. </a:t>
            </a:r>
          </a:p>
        </p:txBody>
      </p:sp>
      <p:sp>
        <p:nvSpPr>
          <p:cNvPr id="4" name="Slide Number Placeholder 3"/>
          <p:cNvSpPr>
            <a:spLocks noGrp="1"/>
          </p:cNvSpPr>
          <p:nvPr>
            <p:ph type="sldNum" sz="quarter" idx="10"/>
          </p:nvPr>
        </p:nvSpPr>
        <p:spPr/>
        <p:txBody>
          <a:bodyPr/>
          <a:lstStyle/>
          <a:p>
            <a:fld id="{62145A11-D943-4F58-B77D-5E24EAC00F63}" type="slidenum">
              <a:rPr lang="en-GB" smtClean="0"/>
              <a:t>39</a:t>
            </a:fld>
            <a:endParaRPr lang="en-GB"/>
          </a:p>
        </p:txBody>
      </p:sp>
    </p:spTree>
    <p:extLst>
      <p:ext uri="{BB962C8B-B14F-4D97-AF65-F5344CB8AC3E}">
        <p14:creationId xmlns:p14="http://schemas.microsoft.com/office/powerpoint/2010/main" val="1999423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just a recap, </a:t>
            </a:r>
            <a:r>
              <a:rPr lang="en-GB" altLang="zh-CN" sz="1200" b="1" kern="100" dirty="0">
                <a:effectLst/>
                <a:ea typeface="等线" panose="02010600030101010101" pitchFamily="2" charset="-122"/>
                <a:cs typeface="Arial" panose="020B0604020202020204" pitchFamily="34" charset="0"/>
              </a:rPr>
              <a:t>Data pre-processing </a:t>
            </a:r>
            <a:r>
              <a:rPr lang="it-IT" altLang="zh-CN" sz="1200" b="1" kern="100" dirty="0">
                <a:effectLst/>
                <a:ea typeface="等线" panose="02010600030101010101" pitchFamily="2" charset="-122"/>
                <a:cs typeface="Arial" panose="020B0604020202020204" pitchFamily="34" charset="0"/>
              </a:rPr>
              <a:t>(a.k.a. data preparation)</a:t>
            </a:r>
            <a:r>
              <a:rPr lang="en-GB" altLang="zh-CN" sz="1200" b="1" kern="100" dirty="0">
                <a:effectLst/>
                <a:ea typeface="等线" panose="02010600030101010101" pitchFamily="2" charset="-122"/>
                <a:cs typeface="Arial" panose="020B0604020202020204" pitchFamily="34" charset="0"/>
              </a:rPr>
              <a:t> </a:t>
            </a:r>
            <a:r>
              <a:rPr lang="en-GB" altLang="zh-CN" sz="1200" kern="100" dirty="0">
                <a:effectLst/>
                <a:ea typeface="等线" panose="02010600030101010101" pitchFamily="2" charset="-122"/>
                <a:cs typeface="Arial" panose="020B0604020202020204" pitchFamily="34" charset="0"/>
              </a:rPr>
              <a:t>is the process of manipulating or pre-processing raw data from one or more sources into a structured and clean data set for analysis. It is an important part of </a:t>
            </a:r>
            <a:r>
              <a:rPr lang="en-GB" altLang="zh-CN" sz="1200" b="1" kern="100" dirty="0">
                <a:effectLst/>
                <a:ea typeface="等线" panose="02010600030101010101" pitchFamily="2" charset="-122"/>
                <a:cs typeface="Arial" panose="020B0604020202020204" pitchFamily="34" charset="0"/>
              </a:rPr>
              <a:t>Data Analytics</a:t>
            </a:r>
            <a:r>
              <a:rPr lang="en-US" altLang="zh-CN" sz="1200" b="1" kern="100" dirty="0">
                <a:effectLst/>
                <a:ea typeface="等线" panose="02010600030101010101" pitchFamily="2" charset="-122"/>
                <a:cs typeface="Arial" panose="020B0604020202020204" pitchFamily="34" charset="0"/>
              </a:rPr>
              <a:t>.</a:t>
            </a:r>
            <a:r>
              <a:rPr lang="zh-CN" altLang="en-US" sz="1200" b="1" kern="100" dirty="0">
                <a:effectLst/>
                <a:ea typeface="等线" panose="02010600030101010101" pitchFamily="2" charset="-122"/>
                <a:cs typeface="Arial" panose="020B0604020202020204" pitchFamily="34" charset="0"/>
              </a:rPr>
              <a:t> </a:t>
            </a:r>
            <a:r>
              <a:rPr lang="en-US" altLang="zh-CN" sz="1200" b="0" kern="100" dirty="0">
                <a:effectLst/>
                <a:ea typeface="等线" panose="02010600030101010101" pitchFamily="2" charset="-122"/>
                <a:cs typeface="Arial" panose="020B0604020202020204" pitchFamily="34" charset="0"/>
              </a:rPr>
              <a:t>When the </a:t>
            </a:r>
            <a:r>
              <a:rPr lang="en-US" altLang="zh-CN" dirty="0"/>
              <a:t>data has been fully prepared, it is then ready for further analysis like </a:t>
            </a:r>
            <a:r>
              <a:rPr lang="en-US" altLang="zh-CN" b="0" i="0" dirty="0">
                <a:solidFill>
                  <a:srgbClr val="545454"/>
                </a:solidFill>
                <a:effectLst/>
                <a:latin typeface="OpenSans"/>
              </a:rPr>
              <a:t>classification, association, prediction, and clustering of data</a:t>
            </a:r>
          </a:p>
          <a:p>
            <a:pPr marL="0" indent="0" algn="just">
              <a:buNone/>
            </a:pPr>
            <a:endParaRPr lang="zh-CN" altLang="en-US" sz="1200" kern="100" dirty="0">
              <a:ea typeface="等线" panose="02010600030101010101" pitchFamily="2" charset="-122"/>
              <a:cs typeface="Arial" panose="020B0604020202020204" pitchFamily="34" charset="0"/>
            </a:endParaRPr>
          </a:p>
          <a:p>
            <a:r>
              <a:rPr lang="en-US" altLang="zh-CN" dirty="0"/>
              <a:t>Generally speaking, it can be regarded as everything you do before the actual modelling. </a:t>
            </a:r>
          </a:p>
          <a:p>
            <a:endParaRPr lang="en-US" altLang="zh-CN" dirty="0"/>
          </a:p>
          <a:p>
            <a:r>
              <a:rPr lang="en-GB" altLang="zh-CN" dirty="0"/>
              <a:t>It sounds direct but it is full of challenges. </a:t>
            </a:r>
          </a:p>
          <a:p>
            <a:r>
              <a:rPr lang="en-GB" altLang="zh-CN" dirty="0"/>
              <a:t>It is very time consuming , accounting for almost 80% of the data analysis work. </a:t>
            </a:r>
          </a:p>
          <a:p>
            <a:r>
              <a:rPr lang="en-GB" altLang="zh-CN" dirty="0"/>
              <a:t>And the motivation is to build good foundation for further actions so that we can get meaningful and accurate results</a:t>
            </a:r>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6</a:t>
            </a:fld>
            <a:endParaRPr lang="en-GB"/>
          </a:p>
        </p:txBody>
      </p:sp>
    </p:spTree>
    <p:extLst>
      <p:ext uri="{BB962C8B-B14F-4D97-AF65-F5344CB8AC3E}">
        <p14:creationId xmlns:p14="http://schemas.microsoft.com/office/powerpoint/2010/main" val="4160766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200" kern="100" dirty="0">
                <a:effectLst/>
                <a:ea typeface="等线" panose="02010600030101010101" pitchFamily="2" charset="-122"/>
                <a:cs typeface="Arial" panose="020B0604020202020204" pitchFamily="34" charset="0"/>
              </a:rPr>
              <a:t>There’s no clear recipe or standard for data </a:t>
            </a:r>
            <a:r>
              <a:rPr lang="en-GB" altLang="zh-CN" sz="1200" kern="100" dirty="0" err="1">
                <a:effectLst/>
                <a:ea typeface="等线" panose="02010600030101010101" pitchFamily="2" charset="-122"/>
                <a:cs typeface="Arial" panose="020B0604020202020204" pitchFamily="34" charset="0"/>
              </a:rPr>
              <a:t>preprocessing</a:t>
            </a:r>
            <a:r>
              <a:rPr lang="en-GB" altLang="zh-CN" sz="1200" kern="100" dirty="0">
                <a:effectLst/>
                <a:ea typeface="等线" panose="02010600030101010101" pitchFamily="2" charset="-122"/>
                <a:cs typeface="Arial" panose="020B0604020202020204" pitchFamily="34" charset="0"/>
              </a:rPr>
              <a:t>. Usually it includes various tasks and considerations, e.g.</a:t>
            </a:r>
            <a:endParaRPr lang="zh-CN" altLang="zh-CN" sz="1200" kern="100" dirty="0">
              <a:effectLst/>
              <a:ea typeface="等线" panose="02010600030101010101" pitchFamily="2" charset="-122"/>
              <a:cs typeface="Arial" panose="020B0604020202020204" pitchFamily="34" charset="0"/>
            </a:endParaRPr>
          </a:p>
          <a:p>
            <a:endParaRPr lang="en-GB" altLang="zh-CN" dirty="0"/>
          </a:p>
          <a:p>
            <a:r>
              <a:rPr lang="en-GB" altLang="zh-CN" dirty="0"/>
              <a:t>So today, let’s start by data cleaning. </a:t>
            </a:r>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7</a:t>
            </a:fld>
            <a:endParaRPr lang="en-GB"/>
          </a:p>
        </p:txBody>
      </p:sp>
    </p:spTree>
    <p:extLst>
      <p:ext uri="{BB962C8B-B14F-4D97-AF65-F5344CB8AC3E}">
        <p14:creationId xmlns:p14="http://schemas.microsoft.com/office/powerpoint/2010/main" val="1481162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800" dirty="0"/>
              <a:t>Data quality can be reviewed from multiple dimensions. Whether the data is complete, whether the data is accurate, whether the data is consistent. So on and so forth. </a:t>
            </a:r>
          </a:p>
          <a:p>
            <a:endParaRPr lang="en-GB" sz="2800" dirty="0"/>
          </a:p>
          <a:p>
            <a:r>
              <a:rPr lang="en-GB" sz="2800" dirty="0"/>
              <a:t>In this sense, Data in the real world is often </a:t>
            </a:r>
            <a:r>
              <a:rPr lang="en-GB" sz="2800" dirty="0">
                <a:solidFill>
                  <a:schemeClr val="accent1">
                    <a:lumMod val="75000"/>
                  </a:schemeClr>
                </a:solidFill>
              </a:rPr>
              <a:t>dirty</a:t>
            </a:r>
            <a:r>
              <a:rPr lang="en-GB" sz="2800" dirty="0"/>
              <a:t>, e.g., it can </a:t>
            </a:r>
            <a:r>
              <a:rPr lang="en-GB" sz="2800" dirty="0">
                <a:solidFill>
                  <a:schemeClr val="accent1">
                    <a:lumMod val="75000"/>
                  </a:schemeClr>
                </a:solidFill>
              </a:rPr>
              <a:t>miss</a:t>
            </a:r>
            <a:r>
              <a:rPr lang="en-GB" sz="2800" dirty="0"/>
              <a:t> certain attribute values or even certain attributes, or containing only aggregate data, </a:t>
            </a:r>
          </a:p>
          <a:p>
            <a:pPr marL="342900" lvl="1" indent="0">
              <a:buNone/>
            </a:pPr>
            <a:r>
              <a:rPr lang="en-GB" sz="2800" dirty="0"/>
              <a:t>	e.g., occupation could be empty,  or a less obvious example is that  Jan. 1 as everyone’s birthday</a:t>
            </a:r>
          </a:p>
          <a:p>
            <a:pPr marL="342900" lvl="1" indent="0">
              <a:buNone/>
            </a:pPr>
            <a:r>
              <a:rPr lang="en-GB" sz="2800" dirty="0">
                <a:solidFill>
                  <a:schemeClr val="accent1">
                    <a:lumMod val="75000"/>
                  </a:schemeClr>
                </a:solidFill>
              </a:rPr>
              <a:t>And also Inaccurate or noisy which means data </a:t>
            </a:r>
            <a:r>
              <a:rPr lang="en-GB" sz="2800" dirty="0"/>
              <a:t>contain errors or outliers, </a:t>
            </a:r>
          </a:p>
          <a:p>
            <a:pPr marL="342900" lvl="1" indent="0">
              <a:buNone/>
            </a:pPr>
            <a:r>
              <a:rPr lang="en-GB" sz="2800" dirty="0"/>
              <a:t>	e.g., salary as a negative value which is very questionable </a:t>
            </a:r>
            <a:endParaRPr lang="en-GB" sz="2800" dirty="0">
              <a:solidFill>
                <a:schemeClr val="tx1"/>
              </a:solidFill>
            </a:endParaRPr>
          </a:p>
          <a:p>
            <a:pPr marL="342900" lvl="1" indent="0">
              <a:buNone/>
            </a:pPr>
            <a:r>
              <a:rPr lang="en-GB" altLang="zh-CN" sz="2800" dirty="0">
                <a:solidFill>
                  <a:schemeClr val="tx1"/>
                </a:solidFill>
              </a:rPr>
              <a:t>It can also be </a:t>
            </a:r>
            <a:r>
              <a:rPr lang="en-US" altLang="zh-CN" sz="2600" dirty="0">
                <a:solidFill>
                  <a:schemeClr val="accent1">
                    <a:lumMod val="75000"/>
                  </a:schemeClr>
                </a:solidFill>
              </a:rPr>
              <a:t>I</a:t>
            </a:r>
            <a:r>
              <a:rPr lang="en-GB" sz="2600" dirty="0" err="1">
                <a:solidFill>
                  <a:schemeClr val="accent1">
                    <a:lumMod val="75000"/>
                  </a:schemeClr>
                </a:solidFill>
              </a:rPr>
              <a:t>nconsistent</a:t>
            </a:r>
            <a:r>
              <a:rPr lang="en-GB" sz="2600" dirty="0">
                <a:solidFill>
                  <a:schemeClr val="accent1">
                    <a:lumMod val="75000"/>
                  </a:schemeClr>
                </a:solidFill>
              </a:rPr>
              <a:t> when data </a:t>
            </a:r>
            <a:r>
              <a:rPr lang="en-GB" sz="2600" dirty="0"/>
              <a:t>contain discrepancies in codes or names, </a:t>
            </a:r>
          </a:p>
          <a:p>
            <a:pPr marL="342900" lvl="1" indent="0">
              <a:buNone/>
            </a:pPr>
            <a:r>
              <a:rPr lang="en-GB" sz="2600" dirty="0"/>
              <a:t>	e.g., when age = “42” but birthday indicates the entity was born in 1997</a:t>
            </a:r>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8</a:t>
            </a:fld>
            <a:endParaRPr lang="en-GB"/>
          </a:p>
        </p:txBody>
      </p:sp>
    </p:spTree>
    <p:extLst>
      <p:ext uri="{BB962C8B-B14F-4D97-AF65-F5344CB8AC3E}">
        <p14:creationId xmlns:p14="http://schemas.microsoft.com/office/powerpoint/2010/main" val="685889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an example of a very dirty dataset, </a:t>
            </a:r>
          </a:p>
          <a:p>
            <a:pPr marL="228600" indent="-228600">
              <a:buAutoNum type="arabicPeriod"/>
            </a:pPr>
            <a:r>
              <a:rPr lang="en-GB" dirty="0"/>
              <a:t>Missing values, some shown as null, some as unknown, and some is just empty</a:t>
            </a:r>
          </a:p>
          <a:p>
            <a:pPr marL="228600" indent="-228600">
              <a:buAutoNum type="arabicPeriod"/>
            </a:pPr>
            <a:r>
              <a:rPr lang="en-GB" dirty="0"/>
              <a:t>Date column may not in the desired format if we want to show month first and then date and year </a:t>
            </a:r>
          </a:p>
          <a:p>
            <a:pPr marL="228600" indent="-228600">
              <a:buAutoNum type="arabicPeriod"/>
            </a:pPr>
            <a:r>
              <a:rPr lang="en-GB" dirty="0"/>
              <a:t>If this is a report for Manchester only, and</a:t>
            </a:r>
            <a:r>
              <a:rPr lang="zh-CN" altLang="en-US" dirty="0"/>
              <a:t> </a:t>
            </a:r>
            <a:r>
              <a:rPr lang="en-GB" altLang="zh-CN" dirty="0"/>
              <a:t>we</a:t>
            </a:r>
            <a:r>
              <a:rPr lang="zh-CN" altLang="en-US" dirty="0"/>
              <a:t> </a:t>
            </a:r>
            <a:r>
              <a:rPr lang="en-GB" altLang="zh-CN" dirty="0"/>
              <a:t>have</a:t>
            </a:r>
            <a:r>
              <a:rPr lang="zh-CN" altLang="en-US" dirty="0"/>
              <a:t> </a:t>
            </a:r>
            <a:r>
              <a:rPr lang="en-GB" altLang="zh-CN" dirty="0"/>
              <a:t>the</a:t>
            </a:r>
            <a:r>
              <a:rPr lang="zh-CN" altLang="en-US" dirty="0"/>
              <a:t> </a:t>
            </a:r>
            <a:r>
              <a:rPr lang="en-GB" altLang="zh-CN" dirty="0"/>
              <a:t>postcode and </a:t>
            </a:r>
            <a:r>
              <a:rPr lang="en-GB" altLang="zh-CN" dirty="0" err="1"/>
              <a:t>streetname</a:t>
            </a:r>
            <a:r>
              <a:rPr lang="en-GB" altLang="zh-CN" dirty="0"/>
              <a:t> for Manchester, </a:t>
            </a:r>
            <a:r>
              <a:rPr lang="en-GB" dirty="0"/>
              <a:t>then the Edinburgh here is definitely an error </a:t>
            </a:r>
          </a:p>
          <a:p>
            <a:pPr marL="228600" indent="-228600">
              <a:buAutoNum type="arabicPeriod"/>
            </a:pPr>
            <a:r>
              <a:rPr lang="en-GB" dirty="0"/>
              <a:t>Also the postcode M88 doesn’t sound very reliable</a:t>
            </a:r>
          </a:p>
          <a:p>
            <a:pPr marL="228600" indent="-228600">
              <a:buAutoNum type="arabicPeriod"/>
            </a:pPr>
            <a:r>
              <a:rPr lang="en-GB" dirty="0"/>
              <a:t>And if take a closer look, two rows seems to belong to the same entity </a:t>
            </a:r>
          </a:p>
          <a:p>
            <a:pPr marL="0" indent="0">
              <a:buNone/>
            </a:pPr>
            <a:endParaRPr lang="en-GB" dirty="0"/>
          </a:p>
          <a:p>
            <a:pPr marL="0" indent="0">
              <a:buNone/>
            </a:pPr>
            <a:r>
              <a:rPr lang="en-GB" dirty="0"/>
              <a:t>If we put this data directly into use, then it’s not likely to get useful and accurate results </a:t>
            </a:r>
          </a:p>
        </p:txBody>
      </p:sp>
      <p:sp>
        <p:nvSpPr>
          <p:cNvPr id="4" name="Slide Number Placeholder 3"/>
          <p:cNvSpPr>
            <a:spLocks noGrp="1"/>
          </p:cNvSpPr>
          <p:nvPr>
            <p:ph type="sldNum" sz="quarter" idx="5"/>
          </p:nvPr>
        </p:nvSpPr>
        <p:spPr/>
        <p:txBody>
          <a:bodyPr/>
          <a:lstStyle/>
          <a:p>
            <a:fld id="{490AD8A2-07E5-465C-9C44-9F9F9187BFD0}" type="slidenum">
              <a:rPr lang="en-GB" smtClean="0"/>
              <a:t>9</a:t>
            </a:fld>
            <a:endParaRPr lang="en-GB"/>
          </a:p>
        </p:txBody>
      </p:sp>
    </p:spTree>
    <p:extLst>
      <p:ext uri="{BB962C8B-B14F-4D97-AF65-F5344CB8AC3E}">
        <p14:creationId xmlns:p14="http://schemas.microsoft.com/office/powerpoint/2010/main" val="1388219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why data cleaning? Well it’s been acknowledged that xx, xx, and xx. </a:t>
            </a:r>
          </a:p>
          <a:p>
            <a:endParaRPr lang="en-GB" dirty="0"/>
          </a:p>
          <a:p>
            <a:r>
              <a:rPr lang="en-GB" dirty="0"/>
              <a:t>We do data cleaning to avoid what data scientists call as GIGO, which stands for xx. </a:t>
            </a:r>
          </a:p>
        </p:txBody>
      </p:sp>
      <p:sp>
        <p:nvSpPr>
          <p:cNvPr id="4" name="Slide Number Placeholder 3"/>
          <p:cNvSpPr>
            <a:spLocks noGrp="1"/>
          </p:cNvSpPr>
          <p:nvPr>
            <p:ph type="sldNum" sz="quarter" idx="5"/>
          </p:nvPr>
        </p:nvSpPr>
        <p:spPr/>
        <p:txBody>
          <a:bodyPr/>
          <a:lstStyle/>
          <a:p>
            <a:fld id="{490AD8A2-07E5-465C-9C44-9F9F9187BFD0}" type="slidenum">
              <a:rPr lang="en-GB" smtClean="0"/>
              <a:t>10</a:t>
            </a:fld>
            <a:endParaRPr lang="en-GB"/>
          </a:p>
        </p:txBody>
      </p:sp>
    </p:spTree>
    <p:extLst>
      <p:ext uri="{BB962C8B-B14F-4D97-AF65-F5344CB8AC3E}">
        <p14:creationId xmlns:p14="http://schemas.microsoft.com/office/powerpoint/2010/main" val="2873378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look at missing data first, and then noisy data later. </a:t>
            </a:r>
          </a:p>
          <a:p>
            <a:endParaRPr lang="en-GB" dirty="0"/>
          </a:p>
          <a:p>
            <a:r>
              <a:rPr lang="en-GB" dirty="0"/>
              <a:t>Incomplete data, or missing data means that data is not available, e.g. </a:t>
            </a:r>
            <a:r>
              <a:rPr lang="en-GB" sz="1200" dirty="0"/>
              <a:t>many rows have no recorded value for several attributes, such as customer income in sales data </a:t>
            </a:r>
          </a:p>
          <a:p>
            <a:endParaRPr lang="en-GB" dirty="0"/>
          </a:p>
          <a:p>
            <a:r>
              <a:rPr lang="en-GB" sz="2800" dirty="0"/>
              <a:t>Missing data may be due to </a:t>
            </a:r>
          </a:p>
          <a:p>
            <a:pPr lvl="1"/>
            <a:r>
              <a:rPr lang="en-US" sz="2600" dirty="0"/>
              <a:t>E</a:t>
            </a:r>
            <a:r>
              <a:rPr lang="en-GB" sz="2600" dirty="0" err="1"/>
              <a:t>quipment</a:t>
            </a:r>
            <a:r>
              <a:rPr lang="en-GB" sz="2600" dirty="0"/>
              <a:t> malfunction </a:t>
            </a:r>
          </a:p>
          <a:p>
            <a:pPr lvl="1"/>
            <a:r>
              <a:rPr lang="en-GB" sz="2600" dirty="0"/>
              <a:t>Or Inconsistent with other recorded data and thus deleted, well it might be done on purpose to survive through some auditing</a:t>
            </a:r>
          </a:p>
          <a:p>
            <a:pPr lvl="1"/>
            <a:r>
              <a:rPr lang="en-GB" sz="2600" dirty="0"/>
              <a:t>Or Data was not entered due to misunderstanding </a:t>
            </a:r>
          </a:p>
          <a:p>
            <a:pPr lvl="1"/>
            <a:r>
              <a:rPr lang="en-GB" sz="2600" dirty="0"/>
              <a:t>Or maybe it’s not considered important at the time of entry </a:t>
            </a:r>
          </a:p>
          <a:p>
            <a:pPr lvl="1"/>
            <a:r>
              <a:rPr lang="en-GB" sz="2600" dirty="0"/>
              <a:t>Or, there’s No recorded history or changes of the data</a:t>
            </a:r>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11</a:t>
            </a:fld>
            <a:endParaRPr lang="en-GB"/>
          </a:p>
        </p:txBody>
      </p:sp>
    </p:spTree>
    <p:extLst>
      <p:ext uri="{BB962C8B-B14F-4D97-AF65-F5344CB8AC3E}">
        <p14:creationId xmlns:p14="http://schemas.microsoft.com/office/powerpoint/2010/main" val="13453116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KDS TITL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335360" y="1772817"/>
            <a:ext cx="9697077" cy="1440159"/>
          </a:xfrm>
        </p:spPr>
        <p:txBody>
          <a:bodyPr>
            <a:normAutofit/>
          </a:bodyPr>
          <a:lstStyle>
            <a:lvl1pPr algn="l">
              <a:defRPr sz="4500" b="0" i="0" baseline="0">
                <a:latin typeface="Arial" panose="020B0604020202020204" pitchFamily="34" charset="0"/>
              </a:defRPr>
            </a:lvl1pPr>
          </a:lstStyle>
          <a:p>
            <a:r>
              <a:rPr lang="en-US" dirty="0"/>
              <a:t>Insert title here (45pt)</a:t>
            </a:r>
            <a:endParaRPr lang="en-GB" dirty="0"/>
          </a:p>
        </p:txBody>
      </p:sp>
      <p:sp>
        <p:nvSpPr>
          <p:cNvPr id="17" name="Subtitle 2"/>
          <p:cNvSpPr>
            <a:spLocks noGrp="1"/>
          </p:cNvSpPr>
          <p:nvPr>
            <p:ph type="subTitle" idx="1" hasCustomPrompt="1"/>
          </p:nvPr>
        </p:nvSpPr>
        <p:spPr>
          <a:xfrm>
            <a:off x="406401" y="3717033"/>
            <a:ext cx="9794055" cy="681681"/>
          </a:xfrm>
        </p:spPr>
        <p:txBody>
          <a:bodyPr>
            <a:noAutofit/>
          </a:bodyPr>
          <a:lstStyle>
            <a:lvl1pPr marL="0" indent="0" algn="l">
              <a:buNone/>
              <a:defRPr sz="3200" baseline="0">
                <a:solidFill>
                  <a:schemeClr val="tx1"/>
                </a:solidFill>
                <a:latin typeface="Arial"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Insert Name and Job Title on separate lines, 32pt</a:t>
            </a:r>
            <a:endParaRPr lang="en-GB" dirty="0"/>
          </a:p>
        </p:txBody>
      </p:sp>
      <p:sp>
        <p:nvSpPr>
          <p:cNvPr id="22" name="Content Placeholder 21"/>
          <p:cNvSpPr>
            <a:spLocks noGrp="1"/>
          </p:cNvSpPr>
          <p:nvPr>
            <p:ph sz="quarter" idx="10" hasCustomPrompt="1"/>
          </p:nvPr>
        </p:nvSpPr>
        <p:spPr>
          <a:xfrm>
            <a:off x="406402" y="4581128"/>
            <a:ext cx="10010078" cy="1008462"/>
          </a:xfrm>
        </p:spPr>
        <p:txBody>
          <a:bodyPr>
            <a:noAutofit/>
          </a:bodyPr>
          <a:lstStyle>
            <a:lvl1pPr marL="0" indent="0">
              <a:buNone/>
              <a:defRPr sz="3200" baseline="0">
                <a:latin typeface="Arial" panose="020B0604020202020204" pitchFamily="34" charset="0"/>
              </a:defRPr>
            </a:lvl1pPr>
          </a:lstStyle>
          <a:p>
            <a:pPr lvl="0"/>
            <a:r>
              <a:rPr lang="en-GB" dirty="0"/>
              <a:t>Name of meeting and place followed by date on a separate line, 32pt</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384" y="6498098"/>
            <a:ext cx="987151" cy="171261"/>
          </a:xfrm>
          <a:prstGeom prst="rect">
            <a:avLst/>
          </a:prstGeom>
        </p:spPr>
      </p:pic>
      <p:pic>
        <p:nvPicPr>
          <p:cNvPr id="4" name="Picture 3" descr="UK Data Service logo" title="UK Data Service 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9745" y="575904"/>
            <a:ext cx="2803927" cy="667256"/>
          </a:xfrm>
          <a:prstGeom prst="rect">
            <a:avLst/>
          </a:prstGeom>
        </p:spPr>
      </p:pic>
      <p:pic>
        <p:nvPicPr>
          <p:cNvPr id="7" name="Picture 6">
            <a:extLst>
              <a:ext uri="{FF2B5EF4-FFF2-40B4-BE49-F238E27FC236}">
                <a16:creationId xmlns:a16="http://schemas.microsoft.com/office/drawing/2014/main" id="{ECF9A247-9589-4509-9904-2C369BBC380A}"/>
              </a:ext>
              <a:ext uri="{C183D7F6-B498-43B3-948B-1728B52AA6E4}">
                <adec:decorative xmlns:adec="http://schemas.microsoft.com/office/drawing/2017/decorative" val="1"/>
              </a:ext>
            </a:extLst>
          </p:cNvPr>
          <p:cNvPicPr>
            <a:picLocks noChangeAspect="1" noChangeArrowheads="1"/>
          </p:cNvPicPr>
          <p:nvPr userDrawn="1"/>
        </p:nvPicPr>
        <p:blipFill rotWithShape="1">
          <a:blip r:embed="rId4" cstate="print"/>
          <a:srcRect r="43416"/>
          <a:stretch/>
        </p:blipFill>
        <p:spPr bwMode="auto">
          <a:xfrm>
            <a:off x="8688288" y="-324067"/>
            <a:ext cx="3503712" cy="6858000"/>
          </a:xfrm>
          <a:prstGeom prst="rect">
            <a:avLst/>
          </a:prstGeom>
          <a:noFill/>
        </p:spPr>
      </p:pic>
    </p:spTree>
    <p:extLst>
      <p:ext uri="{BB962C8B-B14F-4D97-AF65-F5344CB8AC3E}">
        <p14:creationId xmlns:p14="http://schemas.microsoft.com/office/powerpoint/2010/main" val="1749587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UKDS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360" y="260648"/>
            <a:ext cx="10972800" cy="1143000"/>
          </a:xfrm>
        </p:spPr>
        <p:txBody>
          <a:bodyPr>
            <a:normAutofit/>
          </a:bodyPr>
          <a:lstStyle>
            <a:lvl1pPr algn="l">
              <a:defRPr sz="4500">
                <a:latin typeface="Arial" panose="020B0604020202020204" pitchFamily="34" charset="0"/>
              </a:defRPr>
            </a:lvl1pPr>
          </a:lstStyle>
          <a:p>
            <a:r>
              <a:rPr lang="en-US" dirty="0"/>
              <a:t>Slide title here (sentence case, 45pt)</a:t>
            </a:r>
            <a:endParaRPr lang="en-GB" dirty="0"/>
          </a:p>
        </p:txBody>
      </p:sp>
      <p:sp>
        <p:nvSpPr>
          <p:cNvPr id="3" name="Content Placeholder 2"/>
          <p:cNvSpPr>
            <a:spLocks noGrp="1"/>
          </p:cNvSpPr>
          <p:nvPr>
            <p:ph idx="1" hasCustomPrompt="1"/>
          </p:nvPr>
        </p:nvSpPr>
        <p:spPr>
          <a:xfrm>
            <a:off x="380300" y="1643459"/>
            <a:ext cx="10972800" cy="5141168"/>
          </a:xfrm>
        </p:spPr>
        <p:txBody>
          <a:bodyPr/>
          <a:lstStyle>
            <a:lvl1pPr>
              <a:defRPr sz="3800" baseline="0">
                <a:latin typeface="Arial" panose="020B0604020202020204" pitchFamily="34" charset="0"/>
              </a:defRPr>
            </a:lvl1pPr>
            <a:lvl2pPr marL="557213" indent="-214313">
              <a:buFont typeface="Arial" pitchFamily="34" charset="0"/>
              <a:buChar char="•"/>
              <a:defRPr sz="3600" baseline="0">
                <a:latin typeface="Arial" panose="020B0604020202020204" pitchFamily="34" charset="0"/>
              </a:defRPr>
            </a:lvl2pPr>
            <a:lvl3pPr marL="942975" indent="-257175">
              <a:buFont typeface="Arial" pitchFamily="34" charset="0"/>
              <a:buChar char="•"/>
              <a:defRPr sz="3200" baseline="0">
                <a:latin typeface="Arial" panose="020B0604020202020204" pitchFamily="34" charset="0"/>
              </a:defRPr>
            </a:lvl3pPr>
          </a:lstStyle>
          <a:p>
            <a:r>
              <a:rPr lang="en-GB" dirty="0"/>
              <a:t>Bullet points are in sentence case (38pt)</a:t>
            </a:r>
          </a:p>
          <a:p>
            <a:pPr lvl="1"/>
            <a:r>
              <a:rPr lang="en-US" dirty="0"/>
              <a:t>Even second level points (36pt)</a:t>
            </a:r>
          </a:p>
          <a:p>
            <a:pPr lvl="2"/>
            <a:r>
              <a:rPr lang="en-US" dirty="0"/>
              <a:t>Third level (no smaller than 32 </a:t>
            </a:r>
            <a:r>
              <a:rPr lang="en-US" dirty="0" err="1"/>
              <a:t>pt</a:t>
            </a:r>
            <a:r>
              <a:rPr lang="en-US" dirty="0"/>
              <a:t> for widescreen)</a:t>
            </a:r>
          </a:p>
        </p:txBody>
      </p:sp>
      <p:pic>
        <p:nvPicPr>
          <p:cNvPr id="4" name="Picture 6">
            <a:extLst>
              <a:ext uri="{FF2B5EF4-FFF2-40B4-BE49-F238E27FC236}">
                <a16:creationId xmlns:a16="http://schemas.microsoft.com/office/drawing/2014/main" id="{F4639954-5CD7-4D90-9308-22A6D6DE7C71}"/>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cstate="print"/>
          <a:srcRect r="43416"/>
          <a:stretch/>
        </p:blipFill>
        <p:spPr bwMode="auto">
          <a:xfrm>
            <a:off x="8693763" y="-208067"/>
            <a:ext cx="3503712" cy="6858000"/>
          </a:xfrm>
          <a:prstGeom prst="rect">
            <a:avLst/>
          </a:prstGeom>
          <a:noFill/>
        </p:spPr>
      </p:pic>
    </p:spTree>
    <p:extLst>
      <p:ext uri="{BB962C8B-B14F-4D97-AF65-F5344CB8AC3E}">
        <p14:creationId xmlns:p14="http://schemas.microsoft.com/office/powerpoint/2010/main" val="3709812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UKDS SLIDE_with-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360" y="260648"/>
            <a:ext cx="10972800" cy="1143000"/>
          </a:xfrm>
        </p:spPr>
        <p:txBody>
          <a:bodyPr>
            <a:normAutofit/>
          </a:bodyPr>
          <a:lstStyle>
            <a:lvl1pPr algn="l">
              <a:defRPr sz="4500">
                <a:latin typeface="Arial" panose="020B0604020202020204" pitchFamily="34" charset="0"/>
              </a:defRPr>
            </a:lvl1pPr>
          </a:lstStyle>
          <a:p>
            <a:r>
              <a:rPr lang="en-US" dirty="0"/>
              <a:t>Slide title here (sentence case, 45pt)</a:t>
            </a:r>
            <a:endParaRPr lang="en-GB" dirty="0"/>
          </a:p>
        </p:txBody>
      </p:sp>
      <p:sp>
        <p:nvSpPr>
          <p:cNvPr id="7" name="Table Placeholder 6"/>
          <p:cNvSpPr>
            <a:spLocks noGrp="1"/>
          </p:cNvSpPr>
          <p:nvPr>
            <p:ph type="tbl" sz="quarter" idx="10" hasCustomPrompt="1"/>
          </p:nvPr>
        </p:nvSpPr>
        <p:spPr>
          <a:xfrm>
            <a:off x="310071" y="1556792"/>
            <a:ext cx="11018440" cy="5099050"/>
          </a:xfrm>
        </p:spPr>
        <p:txBody>
          <a:bodyPr>
            <a:normAutofit/>
          </a:bodyPr>
          <a:lstStyle>
            <a:lvl1pPr>
              <a:defRPr sz="3800"/>
            </a:lvl1pPr>
          </a:lstStyle>
          <a:p>
            <a:r>
              <a:rPr lang="en-GB" dirty="0"/>
              <a:t>Insert table title, 38pt</a:t>
            </a:r>
          </a:p>
        </p:txBody>
      </p:sp>
      <p:graphicFrame>
        <p:nvGraphicFramePr>
          <p:cNvPr id="8" name="Table 7"/>
          <p:cNvGraphicFramePr>
            <a:graphicFrameLocks noGrp="1"/>
          </p:cNvGraphicFramePr>
          <p:nvPr userDrawn="1">
            <p:extLst>
              <p:ext uri="{D42A27DB-BD31-4B8C-83A1-F6EECF244321}">
                <p14:modId xmlns:p14="http://schemas.microsoft.com/office/powerpoint/2010/main" val="2974900306"/>
              </p:ext>
            </p:extLst>
          </p:nvPr>
        </p:nvGraphicFramePr>
        <p:xfrm>
          <a:off x="623392" y="2492896"/>
          <a:ext cx="8128000" cy="1533768"/>
        </p:xfrm>
        <a:graphic>
          <a:graphicData uri="http://schemas.openxmlformats.org/drawingml/2006/table">
            <a:tbl>
              <a:tblPr firstRow="1">
                <a:tableStyleId>{5C22544A-7EE6-4342-B048-85BDC9FD1C3A}</a:tableStyleId>
              </a:tblPr>
              <a:tblGrid>
                <a:gridCol w="2032000">
                  <a:extLst>
                    <a:ext uri="{9D8B030D-6E8A-4147-A177-3AD203B41FA5}">
                      <a16:colId xmlns:a16="http://schemas.microsoft.com/office/drawing/2014/main" val="199538263"/>
                    </a:ext>
                  </a:extLst>
                </a:gridCol>
                <a:gridCol w="2032000">
                  <a:extLst>
                    <a:ext uri="{9D8B030D-6E8A-4147-A177-3AD203B41FA5}">
                      <a16:colId xmlns:a16="http://schemas.microsoft.com/office/drawing/2014/main" val="4081254402"/>
                    </a:ext>
                  </a:extLst>
                </a:gridCol>
                <a:gridCol w="2032000">
                  <a:extLst>
                    <a:ext uri="{9D8B030D-6E8A-4147-A177-3AD203B41FA5}">
                      <a16:colId xmlns:a16="http://schemas.microsoft.com/office/drawing/2014/main" val="4201696562"/>
                    </a:ext>
                  </a:extLst>
                </a:gridCol>
                <a:gridCol w="2032000">
                  <a:extLst>
                    <a:ext uri="{9D8B030D-6E8A-4147-A177-3AD203B41FA5}">
                      <a16:colId xmlns:a16="http://schemas.microsoft.com/office/drawing/2014/main" val="4248670247"/>
                    </a:ext>
                  </a:extLst>
                </a:gridCol>
              </a:tblGrid>
              <a:tr h="370840">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318505858"/>
                  </a:ext>
                </a:extLst>
              </a:tr>
              <a:tr h="421248">
                <a:tc>
                  <a:txBody>
                    <a:bodyPr/>
                    <a:lstStyle/>
                    <a:p>
                      <a:endParaRPr lang="en-GB" dirty="0"/>
                    </a:p>
                  </a:txBody>
                  <a:tcPr/>
                </a:tc>
                <a:tc>
                  <a:txBody>
                    <a:bodyPr/>
                    <a:lstStyle/>
                    <a:p>
                      <a:endParaRPr lang="en-GB" dirty="0"/>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1586821533"/>
                  </a:ext>
                </a:extLst>
              </a:tr>
              <a:tr h="370840">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1825856158"/>
                  </a:ext>
                </a:extLst>
              </a:tr>
              <a:tr h="370840">
                <a:tc>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1502191922"/>
                  </a:ext>
                </a:extLst>
              </a:tr>
            </a:tbl>
          </a:graphicData>
        </a:graphic>
      </p:graphicFrame>
      <p:pic>
        <p:nvPicPr>
          <p:cNvPr id="5" name="Picture 6">
            <a:extLst>
              <a:ext uri="{FF2B5EF4-FFF2-40B4-BE49-F238E27FC236}">
                <a16:creationId xmlns:a16="http://schemas.microsoft.com/office/drawing/2014/main" id="{64E3DDA7-959B-48AC-91E2-1941375FD805}"/>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cstate="print"/>
          <a:srcRect r="43416"/>
          <a:stretch/>
        </p:blipFill>
        <p:spPr bwMode="auto">
          <a:xfrm>
            <a:off x="8693763" y="-208067"/>
            <a:ext cx="3503712" cy="6858000"/>
          </a:xfrm>
          <a:prstGeom prst="rect">
            <a:avLst/>
          </a:prstGeom>
          <a:noFill/>
        </p:spPr>
      </p:pic>
    </p:spTree>
    <p:extLst>
      <p:ext uri="{BB962C8B-B14F-4D97-AF65-F5344CB8AC3E}">
        <p14:creationId xmlns:p14="http://schemas.microsoft.com/office/powerpoint/2010/main" val="23938590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UKDS FINAL">
    <p:spTree>
      <p:nvGrpSpPr>
        <p:cNvPr id="1" name=""/>
        <p:cNvGrpSpPr/>
        <p:nvPr/>
      </p:nvGrpSpPr>
      <p:grpSpPr>
        <a:xfrm>
          <a:off x="0" y="0"/>
          <a:ext cx="0" cy="0"/>
          <a:chOff x="0" y="0"/>
          <a:chExt cx="0" cy="0"/>
        </a:xfrm>
      </p:grpSpPr>
      <p:sp>
        <p:nvSpPr>
          <p:cNvPr id="9" name="Content Placeholder 8"/>
          <p:cNvSpPr>
            <a:spLocks noGrp="1"/>
          </p:cNvSpPr>
          <p:nvPr>
            <p:ph sz="quarter" idx="14" hasCustomPrompt="1"/>
          </p:nvPr>
        </p:nvSpPr>
        <p:spPr>
          <a:xfrm>
            <a:off x="623394" y="2420888"/>
            <a:ext cx="6720417" cy="576064"/>
          </a:xfrm>
        </p:spPr>
        <p:txBody>
          <a:bodyPr>
            <a:noAutofit/>
          </a:bodyPr>
          <a:lstStyle>
            <a:lvl1pPr marL="0" indent="0">
              <a:buNone/>
              <a:defRPr sz="3200" baseline="0">
                <a:solidFill>
                  <a:schemeClr val="tx1"/>
                </a:solidFill>
                <a:latin typeface="Arial" panose="020B0604020202020204" pitchFamily="34" charset="0"/>
              </a:defRPr>
            </a:lvl1pPr>
          </a:lstStyle>
          <a:p>
            <a:pPr lvl="0"/>
            <a:r>
              <a:rPr lang="en-GB" dirty="0"/>
              <a:t>Contact details:</a:t>
            </a:r>
          </a:p>
        </p:txBody>
      </p:sp>
      <p:sp>
        <p:nvSpPr>
          <p:cNvPr id="11" name="Content Placeholder 10"/>
          <p:cNvSpPr>
            <a:spLocks noGrp="1"/>
          </p:cNvSpPr>
          <p:nvPr>
            <p:ph sz="quarter" idx="15" hasCustomPrompt="1"/>
          </p:nvPr>
        </p:nvSpPr>
        <p:spPr>
          <a:xfrm>
            <a:off x="624417" y="3213103"/>
            <a:ext cx="6720416" cy="576263"/>
          </a:xfrm>
        </p:spPr>
        <p:txBody>
          <a:bodyPr>
            <a:noAutofit/>
          </a:bodyPr>
          <a:lstStyle>
            <a:lvl1pPr marL="0" indent="0">
              <a:buNone/>
              <a:defRPr sz="3200" baseline="0">
                <a:latin typeface="Arial" panose="020B0604020202020204" pitchFamily="34" charset="0"/>
              </a:defRPr>
            </a:lvl1pPr>
          </a:lstStyle>
          <a:p>
            <a:pPr lvl="0"/>
            <a:r>
              <a:rPr lang="en-GB" dirty="0"/>
              <a:t>Name</a:t>
            </a:r>
          </a:p>
        </p:txBody>
      </p:sp>
      <p:sp>
        <p:nvSpPr>
          <p:cNvPr id="4" name="Content Placeholder 3"/>
          <p:cNvSpPr>
            <a:spLocks noGrp="1"/>
          </p:cNvSpPr>
          <p:nvPr>
            <p:ph sz="quarter" idx="16" hasCustomPrompt="1"/>
          </p:nvPr>
        </p:nvSpPr>
        <p:spPr>
          <a:xfrm>
            <a:off x="624417" y="4076703"/>
            <a:ext cx="6720416" cy="720725"/>
          </a:xfrm>
        </p:spPr>
        <p:txBody>
          <a:bodyPr>
            <a:normAutofit/>
          </a:bodyPr>
          <a:lstStyle>
            <a:lvl1pPr marL="0" indent="0">
              <a:buFontTx/>
              <a:buNone/>
              <a:defRPr sz="3200"/>
            </a:lvl1pPr>
          </a:lstStyle>
          <a:p>
            <a:pPr lvl="0"/>
            <a:r>
              <a:rPr lang="en-GB" dirty="0"/>
              <a:t>Email</a:t>
            </a:r>
          </a:p>
        </p:txBody>
      </p:sp>
      <p:sp>
        <p:nvSpPr>
          <p:cNvPr id="3" name="TextBox 2"/>
          <p:cNvSpPr txBox="1"/>
          <p:nvPr userDrawn="1"/>
        </p:nvSpPr>
        <p:spPr>
          <a:xfrm>
            <a:off x="335360" y="505782"/>
            <a:ext cx="7891453" cy="784830"/>
          </a:xfrm>
          <a:prstGeom prst="rect">
            <a:avLst/>
          </a:prstGeom>
          <a:noFill/>
        </p:spPr>
        <p:txBody>
          <a:bodyPr wrap="square" rtlCol="0">
            <a:spAutoFit/>
          </a:bodyPr>
          <a:lstStyle/>
          <a:p>
            <a:r>
              <a:rPr lang="en-GB" sz="4500" dirty="0">
                <a:latin typeface="Arial" panose="020B0604020202020204" pitchFamily="34" charset="0"/>
              </a:rPr>
              <a:t>Questions</a:t>
            </a:r>
          </a:p>
        </p:txBody>
      </p:sp>
      <p:pic>
        <p:nvPicPr>
          <p:cNvPr id="7" name="Picture 6" descr="UK Data Service logo" title="UK Data Service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9768408" y="6125671"/>
            <a:ext cx="1872208" cy="445533"/>
          </a:xfrm>
          <a:prstGeom prst="rect">
            <a:avLst/>
          </a:prstGeom>
          <a:noFill/>
        </p:spPr>
      </p:pic>
      <p:pic>
        <p:nvPicPr>
          <p:cNvPr id="8" name="Picture 6">
            <a:extLst>
              <a:ext uri="{FF2B5EF4-FFF2-40B4-BE49-F238E27FC236}">
                <a16:creationId xmlns:a16="http://schemas.microsoft.com/office/drawing/2014/main" id="{6EB12C13-6D9B-41B5-9574-BA53AB78EFE1}"/>
              </a:ext>
              <a:ext uri="{C183D7F6-B498-43B3-948B-1728B52AA6E4}">
                <adec:decorative xmlns:adec="http://schemas.microsoft.com/office/drawing/2017/decorative" val="1"/>
              </a:ext>
            </a:extLst>
          </p:cNvPr>
          <p:cNvPicPr>
            <a:picLocks noChangeAspect="1" noChangeArrowheads="1"/>
          </p:cNvPicPr>
          <p:nvPr userDrawn="1"/>
        </p:nvPicPr>
        <p:blipFill rotWithShape="1">
          <a:blip r:embed="rId3" cstate="print"/>
          <a:srcRect r="43416"/>
          <a:stretch/>
        </p:blipFill>
        <p:spPr bwMode="auto">
          <a:xfrm>
            <a:off x="8693763" y="-208067"/>
            <a:ext cx="3503712" cy="6858000"/>
          </a:xfrm>
          <a:prstGeom prst="rect">
            <a:avLst/>
          </a:prstGeom>
          <a:noFill/>
        </p:spPr>
      </p:pic>
    </p:spTree>
    <p:extLst>
      <p:ext uri="{BB962C8B-B14F-4D97-AF65-F5344CB8AC3E}">
        <p14:creationId xmlns:p14="http://schemas.microsoft.com/office/powerpoint/2010/main" val="40436180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endParaRPr lang="en-GB" dirty="0"/>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4"/>
          </p:nvPr>
        </p:nvSpPr>
        <p:spPr>
          <a:xfrm>
            <a:off x="8737600" y="6309321"/>
            <a:ext cx="2844800" cy="365125"/>
          </a:xfrm>
          <a:prstGeom prst="rect">
            <a:avLst/>
          </a:prstGeom>
        </p:spPr>
        <p:txBody>
          <a:bodyPr vert="horz" lIns="91440" tIns="45720" rIns="91440" bIns="45720" rtlCol="0" anchor="ctr"/>
          <a:lstStyle>
            <a:lvl1pPr algn="r">
              <a:defRPr sz="900">
                <a:solidFill>
                  <a:schemeClr val="tx1">
                    <a:tint val="75000"/>
                  </a:schemeClr>
                </a:solidFill>
                <a:latin typeface="Arial" panose="020B0604020202020204" pitchFamily="34" charset="0"/>
              </a:defRPr>
            </a:lvl1pPr>
          </a:lstStyle>
          <a:p>
            <a:fld id="{95EB53F1-2B6B-4145-8690-A00B65B2E438}" type="slidenum">
              <a:rPr lang="en-GB" smtClean="0"/>
              <a:pPr/>
              <a:t>‹#›</a:t>
            </a:fld>
            <a:endParaRPr lang="en-GB" dirty="0"/>
          </a:p>
        </p:txBody>
      </p:sp>
    </p:spTree>
    <p:extLst>
      <p:ext uri="{BB962C8B-B14F-4D97-AF65-F5344CB8AC3E}">
        <p14:creationId xmlns:p14="http://schemas.microsoft.com/office/powerpoint/2010/main" val="282512926"/>
      </p:ext>
    </p:extLst>
  </p:cSld>
  <p:clrMap bg1="lt1" tx1="dk1" bg2="lt2" tx2="dk2" accent1="accent1" accent2="accent2" accent3="accent3" accent4="accent4" accent5="accent5" accent6="accent6" hlink="hlink" folHlink="folHlink"/>
  <p:sldLayoutIdLst>
    <p:sldLayoutId id="2147483672" r:id="rId1"/>
    <p:sldLayoutId id="2147483650" r:id="rId2"/>
    <p:sldLayoutId id="2147483675" r:id="rId3"/>
    <p:sldLayoutId id="2147483673" r:id="rId4"/>
  </p:sldLayoutIdLst>
  <p:txStyles>
    <p:titleStyle>
      <a:lvl1pPr algn="ctr" defTabSz="685800" rtl="0" eaLnBrk="1" latinLnBrk="0" hangingPunct="1">
        <a:spcBef>
          <a:spcPct val="0"/>
        </a:spcBef>
        <a:buNone/>
        <a:defRPr sz="4500" kern="1200">
          <a:solidFill>
            <a:schemeClr val="tx1"/>
          </a:solidFill>
          <a:latin typeface="Arial" panose="020B0604020202020204" pitchFamily="34" charset="0"/>
          <a:ea typeface="+mj-ea"/>
          <a:cs typeface="+mj-cs"/>
        </a:defRPr>
      </a:lvl1pPr>
    </p:titleStyle>
    <p:bodyStyle>
      <a:lvl1pPr marL="257175" indent="-257175" algn="l" defTabSz="685800" rtl="0" eaLnBrk="1" latinLnBrk="0" hangingPunct="1">
        <a:spcBef>
          <a:spcPct val="20000"/>
        </a:spcBef>
        <a:buFont typeface="Arial" pitchFamily="34" charset="0"/>
        <a:buChar char="•"/>
        <a:defRPr sz="3800" kern="1200">
          <a:solidFill>
            <a:schemeClr val="tx1"/>
          </a:solidFill>
          <a:latin typeface="Arial" panose="020B0604020202020204" pitchFamily="34" charset="0"/>
          <a:ea typeface="+mn-ea"/>
          <a:cs typeface="+mn-cs"/>
        </a:defRPr>
      </a:lvl1pPr>
      <a:lvl2pPr marL="557213" indent="-214313" algn="l" defTabSz="685800" rtl="0" eaLnBrk="1" latinLnBrk="0" hangingPunct="1">
        <a:spcBef>
          <a:spcPct val="20000"/>
        </a:spcBef>
        <a:buFont typeface="Arial" pitchFamily="34" charset="0"/>
        <a:buChar char="–"/>
        <a:defRPr sz="3600" kern="1200">
          <a:solidFill>
            <a:schemeClr val="tx1"/>
          </a:solidFill>
          <a:latin typeface="Arial" panose="020B0604020202020204" pitchFamily="34" charset="0"/>
          <a:ea typeface="+mn-ea"/>
          <a:cs typeface="+mn-cs"/>
        </a:defRPr>
      </a:lvl2pPr>
      <a:lvl3pPr marL="857250" indent="-171450" algn="l" defTabSz="6858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anran.zhao@manchester.ac.u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user/UKDATASERVICE"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mailto:anran.zhao@manchester.ac.uk" TargetMode="Externa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hyperlink" Target="mailto:anran.zhao@manchester.ac.uk"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ltLang="zh-CN" sz="4500" dirty="0">
                <a:latin typeface="Arial" panose="020B0604020202020204" pitchFamily="34" charset="0"/>
                <a:cs typeface="Arial" panose="020B0604020202020204" pitchFamily="34" charset="0"/>
              </a:rPr>
              <a:t>Data Pre-processing:  </a:t>
            </a:r>
            <a:br>
              <a:rPr lang="en-GB" altLang="zh-CN" sz="4500" dirty="0">
                <a:latin typeface="Arial" panose="020B0604020202020204" pitchFamily="34" charset="0"/>
                <a:cs typeface="Arial" panose="020B0604020202020204" pitchFamily="34" charset="0"/>
              </a:rPr>
            </a:br>
            <a:r>
              <a:rPr lang="en-GB" altLang="zh-CN" sz="4500" dirty="0">
                <a:latin typeface="Arial" panose="020B0604020202020204" pitchFamily="34" charset="0"/>
                <a:cs typeface="Arial" panose="020B0604020202020204" pitchFamily="34" charset="0"/>
              </a:rPr>
              <a:t>Clean, Reduce and Transform</a:t>
            </a:r>
            <a:endParaRPr lang="en-GB" dirty="0"/>
          </a:p>
        </p:txBody>
      </p:sp>
      <p:sp>
        <p:nvSpPr>
          <p:cNvPr id="3" name="Subtitle 2"/>
          <p:cNvSpPr>
            <a:spLocks noGrp="1"/>
          </p:cNvSpPr>
          <p:nvPr>
            <p:ph type="subTitle" idx="1"/>
          </p:nvPr>
        </p:nvSpPr>
        <p:spPr/>
        <p:txBody>
          <a:bodyPr/>
          <a:lstStyle/>
          <a:p>
            <a:r>
              <a:rPr lang="en-US" altLang="zh-CN" sz="2800" dirty="0">
                <a:latin typeface="Arial" panose="020B0604020202020204" pitchFamily="34" charset="0"/>
                <a:cs typeface="Arial" panose="020B0604020202020204" pitchFamily="34" charset="0"/>
              </a:rPr>
              <a:t>Anran Zhao</a:t>
            </a:r>
          </a:p>
          <a:p>
            <a:r>
              <a:rPr lang="en-GB" altLang="zh-CN" sz="2800" dirty="0">
                <a:latin typeface="Arial" panose="020B0604020202020204" pitchFamily="34" charset="0"/>
                <a:cs typeface="Arial" panose="020B0604020202020204" pitchFamily="34" charset="0"/>
              </a:rPr>
              <a:t>Research Associate at UK Data Service</a:t>
            </a:r>
          </a:p>
          <a:p>
            <a:r>
              <a:rPr lang="en-GB" altLang="zh-CN" sz="2800" dirty="0">
                <a:latin typeface="Arial" panose="020B0604020202020204" pitchFamily="34" charset="0"/>
                <a:cs typeface="Arial" panose="020B0604020202020204" pitchFamily="34" charset="0"/>
              </a:rPr>
              <a:t>Email: </a:t>
            </a:r>
            <a:r>
              <a:rPr lang="en-GB" altLang="zh-CN" sz="2800" u="sng" dirty="0">
                <a:solidFill>
                  <a:srgbClr val="050AEB"/>
                </a:solidFill>
                <a:latin typeface="Arial" panose="020B0604020202020204" pitchFamily="34" charset="0"/>
                <a:cs typeface="Arial" panose="020B0604020202020204" pitchFamily="34" charset="0"/>
                <a:hlinkClick r:id="rId2"/>
              </a:rPr>
              <a:t>anran.zhao@manchester.ac.uk</a:t>
            </a:r>
            <a:endParaRPr lang="en-GB" altLang="zh-CN" sz="2800" u="sng" dirty="0">
              <a:solidFill>
                <a:srgbClr val="050AEB"/>
              </a:solidFill>
              <a:latin typeface="Arial" panose="020B0604020202020204" pitchFamily="34" charset="0"/>
              <a:cs typeface="Arial" panose="020B0604020202020204" pitchFamily="34" charset="0"/>
            </a:endParaRPr>
          </a:p>
          <a:p>
            <a:endParaRPr lang="en-GB" sz="2800" dirty="0"/>
          </a:p>
        </p:txBody>
      </p:sp>
      <p:sp>
        <p:nvSpPr>
          <p:cNvPr id="5" name="Rectangle 4"/>
          <p:cNvSpPr/>
          <p:nvPr/>
        </p:nvSpPr>
        <p:spPr>
          <a:xfrm>
            <a:off x="466048" y="6237312"/>
            <a:ext cx="6734539" cy="230832"/>
          </a:xfrm>
          <a:prstGeom prst="rect">
            <a:avLst/>
          </a:prstGeom>
        </p:spPr>
        <p:txBody>
          <a:bodyPr wrap="square">
            <a:spAutoFit/>
          </a:bodyPr>
          <a:lstStyle/>
          <a:p>
            <a:r>
              <a:rPr kumimoji="0" lang="en-GB"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Copyright © [year] UK Data Service. Created by [Organisation], [Institution]</a:t>
            </a:r>
            <a:endParaRPr lang="en-GB" sz="900" dirty="0"/>
          </a:p>
        </p:txBody>
      </p:sp>
    </p:spTree>
    <p:extLst>
      <p:ext uri="{BB962C8B-B14F-4D97-AF65-F5344CB8AC3E}">
        <p14:creationId xmlns:p14="http://schemas.microsoft.com/office/powerpoint/2010/main" val="3022452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D2C6EB-80DF-4311-8636-D20EC770F3CF}"/>
              </a:ext>
            </a:extLst>
          </p:cNvPr>
          <p:cNvSpPr>
            <a:spLocks noGrp="1"/>
          </p:cNvSpPr>
          <p:nvPr>
            <p:ph type="title"/>
          </p:nvPr>
        </p:nvSpPr>
        <p:spPr/>
        <p:txBody>
          <a:bodyPr>
            <a:normAutofit/>
          </a:bodyPr>
          <a:lstStyle/>
          <a:p>
            <a:r>
              <a:rPr lang="en-GB" sz="4000" dirty="0"/>
              <a:t>Why Data Cleaning?</a:t>
            </a:r>
          </a:p>
        </p:txBody>
      </p:sp>
      <p:sp>
        <p:nvSpPr>
          <p:cNvPr id="3" name="内容占位符 2">
            <a:extLst>
              <a:ext uri="{FF2B5EF4-FFF2-40B4-BE49-F238E27FC236}">
                <a16:creationId xmlns:a16="http://schemas.microsoft.com/office/drawing/2014/main" id="{D58AB691-9BAA-494F-9E64-49956C52CFED}"/>
              </a:ext>
            </a:extLst>
          </p:cNvPr>
          <p:cNvSpPr>
            <a:spLocks noGrp="1"/>
          </p:cNvSpPr>
          <p:nvPr>
            <p:ph idx="1"/>
          </p:nvPr>
        </p:nvSpPr>
        <p:spPr>
          <a:xfrm>
            <a:off x="380300" y="1643459"/>
            <a:ext cx="9244092" cy="5141168"/>
          </a:xfrm>
        </p:spPr>
        <p:txBody>
          <a:bodyPr>
            <a:normAutofit/>
          </a:bodyPr>
          <a:lstStyle/>
          <a:p>
            <a:r>
              <a:rPr lang="en-GB" sz="2800" dirty="0"/>
              <a:t>“Data cleaning is one of the three biggest problems in data warehousing”— Ralph Kimball </a:t>
            </a:r>
          </a:p>
          <a:p>
            <a:r>
              <a:rPr lang="en-GB" sz="2800" dirty="0"/>
              <a:t>“Data cleaning is the number one problem in data warehousing”— DCI survey </a:t>
            </a:r>
          </a:p>
          <a:p>
            <a:r>
              <a:rPr lang="en-GB" sz="2800" dirty="0"/>
              <a:t>Quality data beats fancy data mining algorithms</a:t>
            </a:r>
          </a:p>
        </p:txBody>
      </p:sp>
      <p:pic>
        <p:nvPicPr>
          <p:cNvPr id="5" name="Picture 4" descr="decorative image explaining Garbage in garbage out">
            <a:extLst>
              <a:ext uri="{FF2B5EF4-FFF2-40B4-BE49-F238E27FC236}">
                <a16:creationId xmlns:a16="http://schemas.microsoft.com/office/drawing/2014/main" id="{D67ED99C-A2B8-4C51-9748-702D997A35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75720" y="4457892"/>
            <a:ext cx="3389951" cy="2304256"/>
          </a:xfrm>
          <a:prstGeom prst="rect">
            <a:avLst/>
          </a:prstGeom>
        </p:spPr>
      </p:pic>
    </p:spTree>
    <p:extLst>
      <p:ext uri="{BB962C8B-B14F-4D97-AF65-F5344CB8AC3E}">
        <p14:creationId xmlns:p14="http://schemas.microsoft.com/office/powerpoint/2010/main" val="1182665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F5D24B-5FFF-4A53-A010-E3CF49F07E6B}"/>
              </a:ext>
            </a:extLst>
          </p:cNvPr>
          <p:cNvSpPr>
            <a:spLocks noGrp="1"/>
          </p:cNvSpPr>
          <p:nvPr>
            <p:ph type="title"/>
          </p:nvPr>
        </p:nvSpPr>
        <p:spPr/>
        <p:txBody>
          <a:bodyPr>
            <a:normAutofit/>
          </a:bodyPr>
          <a:lstStyle/>
          <a:p>
            <a:r>
              <a:rPr lang="en-GB" sz="4000" dirty="0"/>
              <a:t>Incomplete (Missing) Data</a:t>
            </a:r>
          </a:p>
        </p:txBody>
      </p:sp>
      <p:sp>
        <p:nvSpPr>
          <p:cNvPr id="3" name="内容占位符 2">
            <a:extLst>
              <a:ext uri="{FF2B5EF4-FFF2-40B4-BE49-F238E27FC236}">
                <a16:creationId xmlns:a16="http://schemas.microsoft.com/office/drawing/2014/main" id="{C7EF8C81-ADD4-41C0-9032-EAA488D1D30E}"/>
              </a:ext>
            </a:extLst>
          </p:cNvPr>
          <p:cNvSpPr>
            <a:spLocks noGrp="1"/>
          </p:cNvSpPr>
          <p:nvPr>
            <p:ph idx="1"/>
          </p:nvPr>
        </p:nvSpPr>
        <p:spPr>
          <a:xfrm>
            <a:off x="335360" y="1456184"/>
            <a:ext cx="8740036" cy="5141168"/>
          </a:xfrm>
        </p:spPr>
        <p:txBody>
          <a:bodyPr>
            <a:normAutofit lnSpcReduction="10000"/>
          </a:bodyPr>
          <a:lstStyle/>
          <a:p>
            <a:r>
              <a:rPr lang="en-GB" sz="2800" dirty="0"/>
              <a:t>Data is not always available </a:t>
            </a:r>
          </a:p>
          <a:p>
            <a:pPr lvl="1"/>
            <a:r>
              <a:rPr lang="en-GB" sz="2600" dirty="0"/>
              <a:t>E.g., many rows have no recorded value for several attributes, such as customer income in sales data </a:t>
            </a:r>
          </a:p>
          <a:p>
            <a:pPr lvl="1"/>
            <a:endParaRPr lang="en-GB" sz="2600" dirty="0"/>
          </a:p>
          <a:p>
            <a:r>
              <a:rPr lang="en-GB" sz="2800" dirty="0"/>
              <a:t>Missing data may be due to </a:t>
            </a:r>
          </a:p>
          <a:p>
            <a:pPr lvl="1"/>
            <a:r>
              <a:rPr lang="en-US" sz="2600" dirty="0"/>
              <a:t>E</a:t>
            </a:r>
            <a:r>
              <a:rPr lang="en-GB" sz="2600" dirty="0" err="1"/>
              <a:t>quipment</a:t>
            </a:r>
            <a:r>
              <a:rPr lang="en-GB" sz="2600" dirty="0"/>
              <a:t> malfunction </a:t>
            </a:r>
          </a:p>
          <a:p>
            <a:pPr lvl="1"/>
            <a:r>
              <a:rPr lang="en-GB" sz="2600" dirty="0"/>
              <a:t>Inconsistent with other recorded data and thus deleted </a:t>
            </a:r>
          </a:p>
          <a:p>
            <a:pPr lvl="1"/>
            <a:r>
              <a:rPr lang="en-GB" sz="2600" dirty="0"/>
              <a:t>Data not entered due to misunderstanding </a:t>
            </a:r>
          </a:p>
          <a:p>
            <a:pPr lvl="1"/>
            <a:r>
              <a:rPr lang="en-GB" sz="2600" dirty="0"/>
              <a:t>Certain data may not be considered important at the time of entry </a:t>
            </a:r>
          </a:p>
          <a:p>
            <a:pPr lvl="1"/>
            <a:r>
              <a:rPr lang="en-GB" sz="2600" dirty="0"/>
              <a:t>No recorded history or changes of the data</a:t>
            </a:r>
          </a:p>
        </p:txBody>
      </p:sp>
      <p:pic>
        <p:nvPicPr>
          <p:cNvPr id="7" name="Picture 6" descr="decorative">
            <a:extLst>
              <a:ext uri="{FF2B5EF4-FFF2-40B4-BE49-F238E27FC236}">
                <a16:creationId xmlns:a16="http://schemas.microsoft.com/office/drawing/2014/main" id="{0A09C731-E852-45E3-88C0-50FACD16AD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8088" y="116632"/>
            <a:ext cx="2085145" cy="1690283"/>
          </a:xfrm>
          <a:prstGeom prst="rect">
            <a:avLst/>
          </a:prstGeom>
        </p:spPr>
      </p:pic>
    </p:spTree>
    <p:extLst>
      <p:ext uri="{BB962C8B-B14F-4D97-AF65-F5344CB8AC3E}">
        <p14:creationId xmlns:p14="http://schemas.microsoft.com/office/powerpoint/2010/main" val="257699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A6E8D-A24B-4E98-8DF3-3E3AA5E02ADC}"/>
              </a:ext>
            </a:extLst>
          </p:cNvPr>
          <p:cNvSpPr>
            <a:spLocks noGrp="1"/>
          </p:cNvSpPr>
          <p:nvPr>
            <p:ph type="title"/>
          </p:nvPr>
        </p:nvSpPr>
        <p:spPr>
          <a:xfrm>
            <a:off x="340141" y="116632"/>
            <a:ext cx="10972800" cy="1143000"/>
          </a:xfrm>
        </p:spPr>
        <p:txBody>
          <a:bodyPr>
            <a:normAutofit/>
          </a:bodyPr>
          <a:lstStyle/>
          <a:p>
            <a:r>
              <a:rPr lang="en-GB" sz="4000" dirty="0"/>
              <a:t>No Easy Fix for Missing Values</a:t>
            </a:r>
          </a:p>
        </p:txBody>
      </p:sp>
      <p:sp>
        <p:nvSpPr>
          <p:cNvPr id="3" name="Content Placeholder 2">
            <a:extLst>
              <a:ext uri="{FF2B5EF4-FFF2-40B4-BE49-F238E27FC236}">
                <a16:creationId xmlns:a16="http://schemas.microsoft.com/office/drawing/2014/main" id="{636296C6-695B-4C15-BDDD-832EE805A1E0}"/>
              </a:ext>
            </a:extLst>
          </p:cNvPr>
          <p:cNvSpPr>
            <a:spLocks noGrp="1"/>
          </p:cNvSpPr>
          <p:nvPr>
            <p:ph idx="1"/>
          </p:nvPr>
        </p:nvSpPr>
        <p:spPr>
          <a:xfrm>
            <a:off x="340141" y="1340768"/>
            <a:ext cx="10972800" cy="5141168"/>
          </a:xfrm>
        </p:spPr>
        <p:txBody>
          <a:bodyPr>
            <a:normAutofit fontScale="85000" lnSpcReduction="20000"/>
          </a:bodyPr>
          <a:lstStyle/>
          <a:p>
            <a:pPr marL="0" indent="0">
              <a:buNone/>
            </a:pPr>
            <a:r>
              <a:rPr lang="en-GB" sz="2800" u="sng" dirty="0">
                <a:solidFill>
                  <a:schemeClr val="accent1">
                    <a:lumMod val="75000"/>
                  </a:schemeClr>
                </a:solidFill>
              </a:rPr>
              <a:t>Throw</a:t>
            </a:r>
            <a:r>
              <a:rPr lang="en-GB" sz="2800" dirty="0"/>
              <a:t> out the records with missing values? </a:t>
            </a:r>
          </a:p>
          <a:p>
            <a:pPr marL="0" indent="0">
              <a:buNone/>
            </a:pPr>
            <a:r>
              <a:rPr lang="en-GB" sz="2800" dirty="0"/>
              <a:t>■ No? This creates a bias for the sample</a:t>
            </a:r>
          </a:p>
          <a:p>
            <a:pPr marL="0" indent="0">
              <a:buNone/>
            </a:pPr>
            <a:r>
              <a:rPr lang="en-GB" sz="2800" u="sng" dirty="0">
                <a:solidFill>
                  <a:schemeClr val="accent1">
                    <a:lumMod val="75000"/>
                  </a:schemeClr>
                </a:solidFill>
              </a:rPr>
              <a:t>Delete </a:t>
            </a:r>
            <a:r>
              <a:rPr lang="en-GB" sz="2800" dirty="0"/>
              <a:t>the column with missing values? </a:t>
            </a:r>
          </a:p>
          <a:p>
            <a:pPr marL="0" indent="0">
              <a:buNone/>
            </a:pPr>
            <a:r>
              <a:rPr lang="en-GB" sz="2800" dirty="0"/>
              <a:t>■ No? Only if the column data is unnecessary</a:t>
            </a:r>
          </a:p>
          <a:p>
            <a:pPr marL="0" indent="0">
              <a:buNone/>
            </a:pPr>
            <a:r>
              <a:rPr lang="en-GB" sz="2800" u="sng" dirty="0">
                <a:solidFill>
                  <a:schemeClr val="accent1">
                    <a:lumMod val="75000"/>
                  </a:schemeClr>
                </a:solidFill>
              </a:rPr>
              <a:t>Replace </a:t>
            </a:r>
            <a:r>
              <a:rPr lang="en-GB" sz="2800" dirty="0"/>
              <a:t>missing values with a “special” value (e.g., -99)? </a:t>
            </a:r>
          </a:p>
          <a:p>
            <a:pPr marL="0" indent="0">
              <a:buNone/>
            </a:pPr>
            <a:r>
              <a:rPr lang="en-GB" sz="2800" dirty="0"/>
              <a:t>■ No. This resembles any other value to data analytics. </a:t>
            </a:r>
          </a:p>
          <a:p>
            <a:pPr marL="0" indent="0">
              <a:buNone/>
            </a:pPr>
            <a:r>
              <a:rPr lang="en-GB" sz="2800" u="sng" dirty="0">
                <a:solidFill>
                  <a:schemeClr val="accent1">
                    <a:lumMod val="75000"/>
                  </a:schemeClr>
                </a:solidFill>
              </a:rPr>
              <a:t>Replace</a:t>
            </a:r>
            <a:r>
              <a:rPr lang="en-GB" sz="2800" dirty="0"/>
              <a:t> with some “typical” value? mean, median, or mode? </a:t>
            </a:r>
          </a:p>
          <a:p>
            <a:pPr marL="0" indent="0">
              <a:buNone/>
            </a:pPr>
            <a:r>
              <a:rPr lang="en-GB" sz="2800" dirty="0"/>
              <a:t>■ Maybe. Possible changes to the distribution. </a:t>
            </a:r>
          </a:p>
          <a:p>
            <a:pPr marL="0" indent="0">
              <a:buNone/>
            </a:pPr>
            <a:r>
              <a:rPr lang="en-GB" sz="2800" u="sng" dirty="0">
                <a:solidFill>
                  <a:schemeClr val="accent1">
                    <a:lumMod val="75000"/>
                  </a:schemeClr>
                </a:solidFill>
              </a:rPr>
              <a:t>Impute </a:t>
            </a:r>
            <a:r>
              <a:rPr lang="en-GB" sz="2800" dirty="0"/>
              <a:t>a value? (Imputed values should be flagged.) </a:t>
            </a:r>
          </a:p>
          <a:p>
            <a:pPr marL="0" indent="0">
              <a:buNone/>
            </a:pPr>
            <a:r>
              <a:rPr lang="en-GB" sz="2800" dirty="0"/>
              <a:t>■ Maybe. Use distribution of values to randomly choose a value. </a:t>
            </a:r>
          </a:p>
          <a:p>
            <a:pPr marL="0" indent="0">
              <a:buNone/>
            </a:pPr>
            <a:r>
              <a:rPr lang="en-GB" sz="2800" u="sng" dirty="0">
                <a:solidFill>
                  <a:schemeClr val="accent1">
                    <a:lumMod val="75000"/>
                  </a:schemeClr>
                </a:solidFill>
              </a:rPr>
              <a:t>Use</a:t>
            </a:r>
            <a:r>
              <a:rPr lang="en-GB" sz="2800" dirty="0"/>
              <a:t> data mining techniques that can handle missing values? </a:t>
            </a:r>
          </a:p>
          <a:p>
            <a:pPr marL="0" indent="0">
              <a:buNone/>
            </a:pPr>
            <a:r>
              <a:rPr lang="en-GB" sz="2800" dirty="0"/>
              <a:t>■ Yes. For example, decision tree can be applicable. </a:t>
            </a:r>
          </a:p>
          <a:p>
            <a:pPr marL="0" indent="0">
              <a:buNone/>
            </a:pPr>
            <a:r>
              <a:rPr lang="en-GB" sz="2800" u="sng" dirty="0">
                <a:solidFill>
                  <a:schemeClr val="accent1">
                    <a:lumMod val="75000"/>
                  </a:schemeClr>
                </a:solidFill>
              </a:rPr>
              <a:t>Partition</a:t>
            </a:r>
            <a:r>
              <a:rPr lang="en-GB" sz="2800" dirty="0"/>
              <a:t> records and build multiple models? </a:t>
            </a:r>
          </a:p>
          <a:p>
            <a:pPr marL="0" indent="0">
              <a:buNone/>
            </a:pPr>
            <a:r>
              <a:rPr lang="en-GB" sz="2800" dirty="0"/>
              <a:t>■ Yes. This is possible when data isn’t insufficient.</a:t>
            </a:r>
          </a:p>
        </p:txBody>
      </p:sp>
      <p:pic>
        <p:nvPicPr>
          <p:cNvPr id="5" name="Picture 4" descr="decorative">
            <a:extLst>
              <a:ext uri="{FF2B5EF4-FFF2-40B4-BE49-F238E27FC236}">
                <a16:creationId xmlns:a16="http://schemas.microsoft.com/office/drawing/2014/main" id="{A060A6C2-52D0-426C-9F6A-F63E5B3D645F}"/>
              </a:ext>
            </a:extLst>
          </p:cNvPr>
          <p:cNvPicPr>
            <a:picLocks noChangeAspect="1"/>
          </p:cNvPicPr>
          <p:nvPr/>
        </p:nvPicPr>
        <p:blipFill>
          <a:blip r:embed="rId3"/>
          <a:stretch>
            <a:fillRect/>
          </a:stretch>
        </p:blipFill>
        <p:spPr>
          <a:xfrm>
            <a:off x="7536160" y="-410581"/>
            <a:ext cx="2333427" cy="2055186"/>
          </a:xfrm>
          <a:prstGeom prst="rect">
            <a:avLst/>
          </a:prstGeom>
        </p:spPr>
      </p:pic>
    </p:spTree>
    <p:extLst>
      <p:ext uri="{BB962C8B-B14F-4D97-AF65-F5344CB8AC3E}">
        <p14:creationId xmlns:p14="http://schemas.microsoft.com/office/powerpoint/2010/main" val="3428000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7F044-9EC9-4D2D-85F5-298FC7F6F14D}"/>
              </a:ext>
            </a:extLst>
          </p:cNvPr>
          <p:cNvSpPr>
            <a:spLocks noGrp="1"/>
          </p:cNvSpPr>
          <p:nvPr>
            <p:ph type="title"/>
          </p:nvPr>
        </p:nvSpPr>
        <p:spPr/>
        <p:txBody>
          <a:bodyPr>
            <a:normAutofit/>
          </a:bodyPr>
          <a:lstStyle/>
          <a:p>
            <a:r>
              <a:rPr lang="en-GB" sz="4000" dirty="0"/>
              <a:t>No Easy Fix – Time Series Data</a:t>
            </a:r>
          </a:p>
        </p:txBody>
      </p:sp>
      <p:sp>
        <p:nvSpPr>
          <p:cNvPr id="3" name="Content Placeholder 2">
            <a:extLst>
              <a:ext uri="{FF2B5EF4-FFF2-40B4-BE49-F238E27FC236}">
                <a16:creationId xmlns:a16="http://schemas.microsoft.com/office/drawing/2014/main" id="{E8C2AD92-C165-4100-8A10-742B1B4BC69C}"/>
              </a:ext>
            </a:extLst>
          </p:cNvPr>
          <p:cNvSpPr>
            <a:spLocks noGrp="1"/>
          </p:cNvSpPr>
          <p:nvPr>
            <p:ph idx="1"/>
          </p:nvPr>
        </p:nvSpPr>
        <p:spPr/>
        <p:txBody>
          <a:bodyPr>
            <a:normAutofit/>
          </a:bodyPr>
          <a:lstStyle/>
          <a:p>
            <a:r>
              <a:rPr lang="en-GB" sz="2800" dirty="0"/>
              <a:t>How to find and impute these missing data?</a:t>
            </a:r>
          </a:p>
        </p:txBody>
      </p:sp>
      <p:pic>
        <p:nvPicPr>
          <p:cNvPr id="5" name="Picture 4" descr="line chart of monthly average sales and monthly average number of customers, where data for Oct, Nov, and Dec 2014 is missing. ">
            <a:extLst>
              <a:ext uri="{FF2B5EF4-FFF2-40B4-BE49-F238E27FC236}">
                <a16:creationId xmlns:a16="http://schemas.microsoft.com/office/drawing/2014/main" id="{673313A5-D30B-40F8-87FA-52036685C2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408" y="2151682"/>
            <a:ext cx="9793088" cy="4632945"/>
          </a:xfrm>
          <a:prstGeom prst="rect">
            <a:avLst/>
          </a:prstGeom>
        </p:spPr>
      </p:pic>
    </p:spTree>
    <p:extLst>
      <p:ext uri="{BB962C8B-B14F-4D97-AF65-F5344CB8AC3E}">
        <p14:creationId xmlns:p14="http://schemas.microsoft.com/office/powerpoint/2010/main" val="836071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A9BFC-9780-45C7-B453-92001AB9CB97}"/>
              </a:ext>
            </a:extLst>
          </p:cNvPr>
          <p:cNvSpPr>
            <a:spLocks noGrp="1"/>
          </p:cNvSpPr>
          <p:nvPr>
            <p:ph type="title"/>
          </p:nvPr>
        </p:nvSpPr>
        <p:spPr/>
        <p:txBody>
          <a:bodyPr>
            <a:normAutofit/>
          </a:bodyPr>
          <a:lstStyle/>
          <a:p>
            <a:r>
              <a:rPr lang="en-GB" sz="4000" dirty="0"/>
              <a:t>Inaccurate (Noisy) Data</a:t>
            </a:r>
          </a:p>
        </p:txBody>
      </p:sp>
      <p:sp>
        <p:nvSpPr>
          <p:cNvPr id="3" name="Content Placeholder 2">
            <a:extLst>
              <a:ext uri="{FF2B5EF4-FFF2-40B4-BE49-F238E27FC236}">
                <a16:creationId xmlns:a16="http://schemas.microsoft.com/office/drawing/2014/main" id="{867301F4-611F-4694-A296-502F57396AE8}"/>
              </a:ext>
            </a:extLst>
          </p:cNvPr>
          <p:cNvSpPr>
            <a:spLocks noGrp="1"/>
          </p:cNvSpPr>
          <p:nvPr>
            <p:ph idx="1"/>
          </p:nvPr>
        </p:nvSpPr>
        <p:spPr>
          <a:xfrm>
            <a:off x="380300" y="1816224"/>
            <a:ext cx="9388108" cy="5141168"/>
          </a:xfrm>
        </p:spPr>
        <p:txBody>
          <a:bodyPr>
            <a:normAutofit/>
          </a:bodyPr>
          <a:lstStyle/>
          <a:p>
            <a:r>
              <a:rPr lang="en-GB" sz="2800" dirty="0"/>
              <a:t>Noise: random error or variance in a measured variable </a:t>
            </a:r>
          </a:p>
          <a:p>
            <a:endParaRPr lang="en-GB" sz="2800" dirty="0"/>
          </a:p>
          <a:p>
            <a:r>
              <a:rPr lang="en-GB" sz="2800" dirty="0"/>
              <a:t>Incorrect attribute values may be due to </a:t>
            </a:r>
          </a:p>
          <a:p>
            <a:pPr lvl="1"/>
            <a:r>
              <a:rPr lang="en-GB" sz="2400" dirty="0"/>
              <a:t>Faulty data collection instruments </a:t>
            </a:r>
          </a:p>
          <a:p>
            <a:pPr lvl="1"/>
            <a:r>
              <a:rPr lang="en-GB" sz="2400" dirty="0"/>
              <a:t>Data entry problems </a:t>
            </a:r>
          </a:p>
          <a:p>
            <a:pPr lvl="1"/>
            <a:r>
              <a:rPr lang="en-GB" sz="2400" dirty="0"/>
              <a:t>Data transmission problems </a:t>
            </a:r>
          </a:p>
          <a:p>
            <a:pPr lvl="1"/>
            <a:r>
              <a:rPr lang="en-GB" sz="2400" dirty="0"/>
              <a:t>Technology limitation </a:t>
            </a:r>
          </a:p>
          <a:p>
            <a:pPr lvl="1"/>
            <a:r>
              <a:rPr lang="en-GB" sz="2400" dirty="0"/>
              <a:t>Inconsistency in naming convention</a:t>
            </a:r>
          </a:p>
        </p:txBody>
      </p:sp>
      <p:pic>
        <p:nvPicPr>
          <p:cNvPr id="4" name="Picture 3" descr="decorative&#10;">
            <a:extLst>
              <a:ext uri="{FF2B5EF4-FFF2-40B4-BE49-F238E27FC236}">
                <a16:creationId xmlns:a16="http://schemas.microsoft.com/office/drawing/2014/main" id="{B3EA8745-200D-47B8-BE4F-4A3DD49566B2}"/>
              </a:ext>
            </a:extLst>
          </p:cNvPr>
          <p:cNvPicPr>
            <a:picLocks noChangeAspect="1"/>
          </p:cNvPicPr>
          <p:nvPr/>
        </p:nvPicPr>
        <p:blipFill>
          <a:blip r:embed="rId3"/>
          <a:stretch>
            <a:fillRect/>
          </a:stretch>
        </p:blipFill>
        <p:spPr>
          <a:xfrm>
            <a:off x="7032104" y="-32028"/>
            <a:ext cx="2066920" cy="1860228"/>
          </a:xfrm>
          <a:prstGeom prst="rect">
            <a:avLst/>
          </a:prstGeom>
        </p:spPr>
      </p:pic>
    </p:spTree>
    <p:extLst>
      <p:ext uri="{BB962C8B-B14F-4D97-AF65-F5344CB8AC3E}">
        <p14:creationId xmlns:p14="http://schemas.microsoft.com/office/powerpoint/2010/main" val="2200998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77BAA-372E-4D6C-95FF-C145B5EDB241}"/>
              </a:ext>
            </a:extLst>
          </p:cNvPr>
          <p:cNvSpPr>
            <a:spLocks noGrp="1"/>
          </p:cNvSpPr>
          <p:nvPr>
            <p:ph type="title"/>
          </p:nvPr>
        </p:nvSpPr>
        <p:spPr/>
        <p:txBody>
          <a:bodyPr>
            <a:normAutofit/>
          </a:bodyPr>
          <a:lstStyle/>
          <a:p>
            <a:r>
              <a:rPr lang="en-GB" sz="4000" dirty="0"/>
              <a:t>How to Handle Noisy Data?</a:t>
            </a:r>
          </a:p>
        </p:txBody>
      </p:sp>
      <p:sp>
        <p:nvSpPr>
          <p:cNvPr id="3" name="Content Placeholder 2">
            <a:extLst>
              <a:ext uri="{FF2B5EF4-FFF2-40B4-BE49-F238E27FC236}">
                <a16:creationId xmlns:a16="http://schemas.microsoft.com/office/drawing/2014/main" id="{ACAFEA3F-CBAD-4440-9704-C1A252460275}"/>
              </a:ext>
            </a:extLst>
          </p:cNvPr>
          <p:cNvSpPr>
            <a:spLocks noGrp="1"/>
          </p:cNvSpPr>
          <p:nvPr>
            <p:ph idx="1"/>
          </p:nvPr>
        </p:nvSpPr>
        <p:spPr>
          <a:xfrm>
            <a:off x="479376" y="1268760"/>
            <a:ext cx="10972800" cy="5141168"/>
          </a:xfrm>
        </p:spPr>
        <p:txBody>
          <a:bodyPr>
            <a:normAutofit/>
          </a:bodyPr>
          <a:lstStyle/>
          <a:p>
            <a:r>
              <a:rPr lang="en-GB" sz="2800" dirty="0"/>
              <a:t>Binning and smoothing </a:t>
            </a:r>
          </a:p>
          <a:p>
            <a:pPr lvl="1"/>
            <a:r>
              <a:rPr lang="en-GB" sz="2800" dirty="0"/>
              <a:t>Sort data and partition into bins (equal-width, equal-depth)</a:t>
            </a:r>
          </a:p>
          <a:p>
            <a:pPr lvl="1"/>
            <a:r>
              <a:rPr lang="en-GB" sz="2800" dirty="0"/>
              <a:t>Smooth by bin means, median, or</a:t>
            </a:r>
            <a:r>
              <a:rPr lang="zh-CN" altLang="en-US" sz="2800" dirty="0"/>
              <a:t> </a:t>
            </a:r>
            <a:r>
              <a:rPr lang="en-GB" sz="2800" dirty="0"/>
              <a:t>boundaries, etc. </a:t>
            </a:r>
          </a:p>
          <a:p>
            <a:r>
              <a:rPr lang="en-GB" sz="2800" dirty="0"/>
              <a:t>Regression </a:t>
            </a:r>
          </a:p>
          <a:p>
            <a:pPr lvl="1"/>
            <a:r>
              <a:rPr lang="en-GB" sz="2800" dirty="0"/>
              <a:t>Smooth by fitting the data into a function with regression </a:t>
            </a:r>
          </a:p>
          <a:p>
            <a:r>
              <a:rPr lang="en-GB" sz="2800" dirty="0"/>
              <a:t>Clustering </a:t>
            </a:r>
          </a:p>
          <a:p>
            <a:pPr lvl="1"/>
            <a:r>
              <a:rPr lang="en-GB" sz="2800" dirty="0"/>
              <a:t>Detect and remove outliers that fall outside clusters  </a:t>
            </a:r>
          </a:p>
          <a:p>
            <a:r>
              <a:rPr lang="en-GB" sz="2800" dirty="0"/>
              <a:t>Combined computer and human inspection </a:t>
            </a:r>
          </a:p>
          <a:p>
            <a:pPr lvl="1"/>
            <a:r>
              <a:rPr lang="en-GB" sz="2800" dirty="0"/>
              <a:t>Detect suspicious values and check by human (e.g., deal with possible outliers)</a:t>
            </a:r>
          </a:p>
        </p:txBody>
      </p:sp>
    </p:spTree>
    <p:extLst>
      <p:ext uri="{BB962C8B-B14F-4D97-AF65-F5344CB8AC3E}">
        <p14:creationId xmlns:p14="http://schemas.microsoft.com/office/powerpoint/2010/main" val="3392444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DCE11-8255-4DD8-A23D-F7FC9E883A5D}"/>
              </a:ext>
            </a:extLst>
          </p:cNvPr>
          <p:cNvSpPr>
            <a:spLocks noGrp="1"/>
          </p:cNvSpPr>
          <p:nvPr>
            <p:ph type="title"/>
          </p:nvPr>
        </p:nvSpPr>
        <p:spPr/>
        <p:txBody>
          <a:bodyPr>
            <a:normAutofit/>
          </a:bodyPr>
          <a:lstStyle/>
          <a:p>
            <a:r>
              <a:rPr lang="en-GB" sz="4000" dirty="0"/>
              <a:t>Binning Methods for Data Smoothing</a:t>
            </a:r>
          </a:p>
        </p:txBody>
      </p:sp>
      <p:sp>
        <p:nvSpPr>
          <p:cNvPr id="3" name="Content Placeholder 2">
            <a:extLst>
              <a:ext uri="{FF2B5EF4-FFF2-40B4-BE49-F238E27FC236}">
                <a16:creationId xmlns:a16="http://schemas.microsoft.com/office/drawing/2014/main" id="{F8FA3787-B43E-4E2C-9D84-ED6C7B6F665A}"/>
              </a:ext>
            </a:extLst>
          </p:cNvPr>
          <p:cNvSpPr>
            <a:spLocks noGrp="1"/>
          </p:cNvSpPr>
          <p:nvPr>
            <p:ph idx="1"/>
          </p:nvPr>
        </p:nvSpPr>
        <p:spPr>
          <a:xfrm>
            <a:off x="380300" y="1340768"/>
            <a:ext cx="11404332" cy="5443859"/>
          </a:xfrm>
        </p:spPr>
        <p:txBody>
          <a:bodyPr>
            <a:normAutofit fontScale="92500" lnSpcReduction="20000"/>
          </a:bodyPr>
          <a:lstStyle/>
          <a:p>
            <a:r>
              <a:rPr lang="en-GB" sz="2800" dirty="0"/>
              <a:t>Sorted data for price (in dollars): 4, 8, 9, 15, 21, 21, 24, 25, 26, 28, 29, 34 </a:t>
            </a:r>
          </a:p>
          <a:p>
            <a:pPr marL="342900" lvl="1" indent="0">
              <a:buNone/>
            </a:pPr>
            <a:r>
              <a:rPr lang="en-GB" sz="2800" dirty="0"/>
              <a:t>• 	Partition into 3 frequency (equal-depth) bins: </a:t>
            </a:r>
          </a:p>
          <a:p>
            <a:pPr lvl="1">
              <a:buFontTx/>
              <a:buChar char="-"/>
            </a:pPr>
            <a:r>
              <a:rPr lang="en-GB" sz="2800" dirty="0"/>
              <a:t>Bin 1: 4, 8, 9, 15 </a:t>
            </a:r>
          </a:p>
          <a:p>
            <a:pPr lvl="1">
              <a:buFontTx/>
              <a:buChar char="-"/>
            </a:pPr>
            <a:r>
              <a:rPr lang="en-GB" sz="2800" dirty="0"/>
              <a:t>Bin 2: 21, 21, 24, 25 </a:t>
            </a:r>
          </a:p>
          <a:p>
            <a:pPr lvl="1">
              <a:buFontTx/>
              <a:buChar char="-"/>
            </a:pPr>
            <a:r>
              <a:rPr lang="en-GB" sz="2800" dirty="0"/>
              <a:t>Bin 3: 26, 28, 29, 34 </a:t>
            </a:r>
          </a:p>
          <a:p>
            <a:pPr lvl="1"/>
            <a:r>
              <a:rPr lang="en-GB" sz="2800" dirty="0"/>
              <a:t>  Smoothing by bin means: </a:t>
            </a:r>
          </a:p>
          <a:p>
            <a:pPr lvl="1">
              <a:buFontTx/>
              <a:buChar char="-"/>
            </a:pPr>
            <a:r>
              <a:rPr lang="en-GB" sz="2800" dirty="0"/>
              <a:t>Bin 1: 9, 9, 9, 9 </a:t>
            </a:r>
          </a:p>
          <a:p>
            <a:pPr lvl="1">
              <a:buFontTx/>
              <a:buChar char="-"/>
            </a:pPr>
            <a:r>
              <a:rPr lang="en-GB" sz="2800" dirty="0"/>
              <a:t>Bin 2: 23, 23, 23, 23 </a:t>
            </a:r>
          </a:p>
          <a:p>
            <a:pPr lvl="1">
              <a:buFontTx/>
              <a:buChar char="-"/>
            </a:pPr>
            <a:r>
              <a:rPr lang="en-GB" sz="2800" dirty="0"/>
              <a:t>Bin 3: 29, 29, 29, 29 </a:t>
            </a:r>
          </a:p>
          <a:p>
            <a:pPr marL="342900" lvl="1" indent="0">
              <a:buNone/>
            </a:pPr>
            <a:r>
              <a:rPr lang="en-GB" sz="2800" dirty="0"/>
              <a:t>•   Smoothing by bin boundaries: </a:t>
            </a:r>
          </a:p>
          <a:p>
            <a:pPr lvl="1">
              <a:buFontTx/>
              <a:buChar char="-"/>
            </a:pPr>
            <a:r>
              <a:rPr lang="en-GB" sz="2800" dirty="0"/>
              <a:t>Bin 1: 4, 4, 4, 15 </a:t>
            </a:r>
          </a:p>
          <a:p>
            <a:pPr lvl="1">
              <a:buFontTx/>
              <a:buChar char="-"/>
            </a:pPr>
            <a:r>
              <a:rPr lang="en-GB" sz="2800" dirty="0"/>
              <a:t>Bin 2: 21, 21, 25, 25 </a:t>
            </a:r>
          </a:p>
          <a:p>
            <a:pPr lvl="1">
              <a:buFontTx/>
              <a:buChar char="-"/>
            </a:pPr>
            <a:r>
              <a:rPr lang="en-GB" sz="2800" dirty="0"/>
              <a:t>Bin 3: 26, 26, 26, 34</a:t>
            </a:r>
          </a:p>
        </p:txBody>
      </p:sp>
      <p:pic>
        <p:nvPicPr>
          <p:cNvPr id="5" name="Picture 4" descr="decorative">
            <a:extLst>
              <a:ext uri="{FF2B5EF4-FFF2-40B4-BE49-F238E27FC236}">
                <a16:creationId xmlns:a16="http://schemas.microsoft.com/office/drawing/2014/main" id="{1CF5C534-765E-449F-8A37-3694AFB716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1904" y="3400544"/>
            <a:ext cx="3443313" cy="1433523"/>
          </a:xfrm>
          <a:prstGeom prst="rect">
            <a:avLst/>
          </a:prstGeom>
        </p:spPr>
      </p:pic>
    </p:spTree>
    <p:extLst>
      <p:ext uri="{BB962C8B-B14F-4D97-AF65-F5344CB8AC3E}">
        <p14:creationId xmlns:p14="http://schemas.microsoft.com/office/powerpoint/2010/main" val="3682508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B09FB-0FF4-4BB3-8D5D-7E7F7C359E1D}"/>
              </a:ext>
            </a:extLst>
          </p:cNvPr>
          <p:cNvSpPr>
            <a:spLocks noGrp="1"/>
          </p:cNvSpPr>
          <p:nvPr>
            <p:ph type="title"/>
          </p:nvPr>
        </p:nvSpPr>
        <p:spPr/>
        <p:txBody>
          <a:bodyPr>
            <a:normAutofit/>
          </a:bodyPr>
          <a:lstStyle/>
          <a:p>
            <a:r>
              <a:rPr lang="en-GB" sz="4000" dirty="0"/>
              <a:t>Other relevant concepts</a:t>
            </a:r>
          </a:p>
        </p:txBody>
      </p:sp>
      <p:sp>
        <p:nvSpPr>
          <p:cNvPr id="3" name="Content Placeholder 2">
            <a:extLst>
              <a:ext uri="{FF2B5EF4-FFF2-40B4-BE49-F238E27FC236}">
                <a16:creationId xmlns:a16="http://schemas.microsoft.com/office/drawing/2014/main" id="{2FE9189F-B420-416D-9793-D5A06C27BC87}"/>
              </a:ext>
            </a:extLst>
          </p:cNvPr>
          <p:cNvSpPr>
            <a:spLocks noGrp="1"/>
          </p:cNvSpPr>
          <p:nvPr>
            <p:ph idx="1"/>
          </p:nvPr>
        </p:nvSpPr>
        <p:spPr>
          <a:xfrm>
            <a:off x="380300" y="1643459"/>
            <a:ext cx="8452004" cy="5141168"/>
          </a:xfrm>
        </p:spPr>
        <p:txBody>
          <a:bodyPr>
            <a:normAutofit/>
          </a:bodyPr>
          <a:lstStyle/>
          <a:p>
            <a:r>
              <a:rPr lang="en-GB" sz="2800" dirty="0"/>
              <a:t>Data scrubbing: use simple domain knowledge (e.g., postal code, spell-check) to detect errors and make corrections </a:t>
            </a:r>
          </a:p>
          <a:p>
            <a:endParaRPr lang="en-GB" sz="2800" dirty="0"/>
          </a:p>
          <a:p>
            <a:r>
              <a:rPr lang="en-GB" sz="2800" dirty="0"/>
              <a:t>Data auditing: analyse data to discover rules and relationship to detect violators (e.g., correlation and clustering to find outliers) </a:t>
            </a:r>
          </a:p>
          <a:p>
            <a:endParaRPr lang="en-GB" sz="2800" dirty="0"/>
          </a:p>
          <a:p>
            <a:r>
              <a:rPr lang="en-GB" sz="2800" dirty="0"/>
              <a:t>Data validating: value range checks, regular expressions, uniqueness checks</a:t>
            </a:r>
          </a:p>
        </p:txBody>
      </p:sp>
      <p:pic>
        <p:nvPicPr>
          <p:cNvPr id="5" name="Picture 4" descr="decorative image of postcode G12 8QH">
            <a:extLst>
              <a:ext uri="{FF2B5EF4-FFF2-40B4-BE49-F238E27FC236}">
                <a16:creationId xmlns:a16="http://schemas.microsoft.com/office/drawing/2014/main" id="{7532616C-840F-4DC4-BF93-98457BF5CD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4072" y="494639"/>
            <a:ext cx="2736304" cy="931396"/>
          </a:xfrm>
          <a:prstGeom prst="rect">
            <a:avLst/>
          </a:prstGeom>
        </p:spPr>
      </p:pic>
    </p:spTree>
    <p:extLst>
      <p:ext uri="{BB962C8B-B14F-4D97-AF65-F5344CB8AC3E}">
        <p14:creationId xmlns:p14="http://schemas.microsoft.com/office/powerpoint/2010/main" val="1123102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03E568-72B3-4C63-9D72-4937E5B0841A}"/>
              </a:ext>
            </a:extLst>
          </p:cNvPr>
          <p:cNvSpPr>
            <a:spLocks noGrp="1"/>
          </p:cNvSpPr>
          <p:nvPr>
            <p:ph type="title"/>
          </p:nvPr>
        </p:nvSpPr>
        <p:spPr/>
        <p:txBody>
          <a:bodyPr>
            <a:normAutofit/>
          </a:bodyPr>
          <a:lstStyle/>
          <a:p>
            <a:r>
              <a:rPr lang="en-US" altLang="zh-CN" sz="2800" b="1" dirty="0">
                <a:latin typeface="Arial" panose="020B0604020202020204" pitchFamily="34" charset="0"/>
                <a:cs typeface="Arial" panose="020B0604020202020204" pitchFamily="34" charset="0"/>
              </a:rPr>
              <a:t>Table of Content  </a:t>
            </a:r>
            <a:endParaRPr lang="zh-CN" altLang="en-US" sz="28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C951DD26-5F1D-4FC6-9DDD-EEE057610505}"/>
              </a:ext>
            </a:extLst>
          </p:cNvPr>
          <p:cNvSpPr>
            <a:spLocks noGrp="1"/>
          </p:cNvSpPr>
          <p:nvPr>
            <p:ph idx="1"/>
          </p:nvPr>
        </p:nvSpPr>
        <p:spPr/>
        <p:txBody>
          <a:bodyPr>
            <a:normAutofit/>
          </a:bodyPr>
          <a:lstStyle/>
          <a:p>
            <a:pPr algn="just"/>
            <a:r>
              <a:rPr lang="en-GB" altLang="zh-CN" sz="2600" kern="100" dirty="0">
                <a:effectLst/>
                <a:latin typeface="Arial" panose="020B0604020202020204" pitchFamily="34" charset="0"/>
                <a:ea typeface="等线" panose="02010600030101010101" pitchFamily="2" charset="-122"/>
                <a:cs typeface="Arial" panose="020B0604020202020204" pitchFamily="34" charset="0"/>
              </a:rPr>
              <a:t>Definition, context, and collecting data </a:t>
            </a:r>
            <a:endParaRPr lang="zh-CN" altLang="zh-CN" sz="2600" kern="100" dirty="0">
              <a:effectLst/>
              <a:latin typeface="Arial" panose="020B0604020202020204" pitchFamily="34" charset="0"/>
              <a:ea typeface="等线" panose="02010600030101010101" pitchFamily="2" charset="-122"/>
              <a:cs typeface="Arial" panose="020B0604020202020204" pitchFamily="34" charset="0"/>
            </a:endParaRPr>
          </a:p>
          <a:p>
            <a:pPr algn="just"/>
            <a:r>
              <a:rPr lang="en-GB" altLang="zh-CN" sz="2600" kern="100" dirty="0">
                <a:effectLst/>
                <a:latin typeface="Arial" panose="020B0604020202020204" pitchFamily="34" charset="0"/>
                <a:ea typeface="等线" panose="02010600030101010101" pitchFamily="2" charset="-122"/>
                <a:cs typeface="Arial" panose="020B0604020202020204" pitchFamily="34" charset="0"/>
              </a:rPr>
              <a:t>Data integration (join tables)</a:t>
            </a:r>
            <a:r>
              <a:rPr lang="zh-CN" altLang="zh-CN" sz="2600" kern="100" dirty="0">
                <a:effectLst/>
                <a:latin typeface="Arial" panose="020B0604020202020204" pitchFamily="34" charset="0"/>
                <a:ea typeface="等线" panose="02010600030101010101" pitchFamily="2" charset="-122"/>
                <a:cs typeface="Arial" panose="020B0604020202020204" pitchFamily="34" charset="0"/>
              </a:rPr>
              <a:t> </a:t>
            </a:r>
            <a:endParaRPr lang="en-US" altLang="zh-CN" sz="2600" kern="100" dirty="0">
              <a:effectLst/>
              <a:latin typeface="Arial" panose="020B0604020202020204" pitchFamily="34" charset="0"/>
              <a:ea typeface="等线" panose="02010600030101010101" pitchFamily="2" charset="-122"/>
              <a:cs typeface="Arial" panose="020B0604020202020204" pitchFamily="34" charset="0"/>
            </a:endParaRPr>
          </a:p>
          <a:p>
            <a:pPr algn="just"/>
            <a:r>
              <a:rPr lang="en-GB" altLang="zh-CN" sz="2600" kern="100" dirty="0">
                <a:effectLst/>
                <a:latin typeface="Arial" panose="020B0604020202020204" pitchFamily="34" charset="0"/>
                <a:ea typeface="等线" panose="02010600030101010101" pitchFamily="2" charset="-122"/>
                <a:cs typeface="Arial" panose="020B0604020202020204" pitchFamily="34" charset="0"/>
              </a:rPr>
              <a:t>Data cleaning (missing values, outliers, data types)</a:t>
            </a:r>
            <a:endParaRPr lang="zh-CN" altLang="zh-CN" sz="2600" kern="100" dirty="0">
              <a:effectLst/>
              <a:latin typeface="Arial" panose="020B0604020202020204" pitchFamily="34" charset="0"/>
              <a:ea typeface="等线" panose="02010600030101010101" pitchFamily="2" charset="-122"/>
              <a:cs typeface="Arial" panose="020B0604020202020204" pitchFamily="34" charset="0"/>
            </a:endParaRPr>
          </a:p>
          <a:p>
            <a:pPr algn="just"/>
            <a:r>
              <a:rPr lang="en-GB" altLang="zh-CN" sz="2600" b="1" kern="100" dirty="0">
                <a:effectLst/>
                <a:latin typeface="Arial" panose="020B0604020202020204" pitchFamily="34" charset="0"/>
                <a:ea typeface="等线" panose="02010600030101010101" pitchFamily="2" charset="-122"/>
                <a:cs typeface="Arial" panose="020B0604020202020204" pitchFamily="34" charset="0"/>
              </a:rPr>
              <a:t>Data reduction (correlation check, PCA, sampling)</a:t>
            </a:r>
            <a:endParaRPr lang="zh-CN" altLang="zh-CN" sz="2600" b="1" kern="100" dirty="0">
              <a:effectLst/>
              <a:latin typeface="Arial" panose="020B0604020202020204" pitchFamily="34" charset="0"/>
              <a:ea typeface="等线" panose="02010600030101010101" pitchFamily="2" charset="-122"/>
              <a:cs typeface="Arial" panose="020B0604020202020204" pitchFamily="34" charset="0"/>
            </a:endParaRPr>
          </a:p>
          <a:p>
            <a:pPr algn="just"/>
            <a:r>
              <a:rPr lang="en-GB" altLang="zh-CN" sz="2600" kern="100" dirty="0">
                <a:effectLst/>
                <a:latin typeface="Arial" panose="020B0604020202020204" pitchFamily="34" charset="0"/>
                <a:ea typeface="等线" panose="02010600030101010101" pitchFamily="2" charset="-122"/>
                <a:cs typeface="Arial" panose="020B0604020202020204" pitchFamily="34" charset="0"/>
              </a:rPr>
              <a:t>Data transformation (normalisation, one-hot encoding)</a:t>
            </a:r>
            <a:endParaRPr lang="zh-CN" altLang="zh-CN" sz="2600" kern="100" dirty="0">
              <a:effectLst/>
              <a:latin typeface="Arial" panose="020B0604020202020204" pitchFamily="34" charset="0"/>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40749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C09F7-2E4E-424B-AE4C-B5A7F5ACBA1E}"/>
              </a:ext>
            </a:extLst>
          </p:cNvPr>
          <p:cNvSpPr>
            <a:spLocks noGrp="1"/>
          </p:cNvSpPr>
          <p:nvPr>
            <p:ph type="title"/>
          </p:nvPr>
        </p:nvSpPr>
        <p:spPr/>
        <p:txBody>
          <a:bodyPr>
            <a:normAutofit/>
          </a:bodyPr>
          <a:lstStyle/>
          <a:p>
            <a:r>
              <a:rPr lang="en-GB" sz="3600" dirty="0"/>
              <a:t>Data Reduction</a:t>
            </a:r>
          </a:p>
        </p:txBody>
      </p:sp>
      <p:sp>
        <p:nvSpPr>
          <p:cNvPr id="3" name="Content Placeholder 2">
            <a:extLst>
              <a:ext uri="{FF2B5EF4-FFF2-40B4-BE49-F238E27FC236}">
                <a16:creationId xmlns:a16="http://schemas.microsoft.com/office/drawing/2014/main" id="{0889B430-069E-4367-B856-1B870D4F974F}"/>
              </a:ext>
            </a:extLst>
          </p:cNvPr>
          <p:cNvSpPr>
            <a:spLocks noGrp="1"/>
          </p:cNvSpPr>
          <p:nvPr>
            <p:ph idx="1"/>
          </p:nvPr>
        </p:nvSpPr>
        <p:spPr>
          <a:xfrm>
            <a:off x="380300" y="1643459"/>
            <a:ext cx="8884052" cy="5141168"/>
          </a:xfrm>
        </p:spPr>
        <p:txBody>
          <a:bodyPr>
            <a:normAutofit/>
          </a:bodyPr>
          <a:lstStyle/>
          <a:p>
            <a:r>
              <a:rPr lang="en-GB" sz="2800" b="1" dirty="0"/>
              <a:t>Why data reduction? </a:t>
            </a:r>
          </a:p>
          <a:p>
            <a:r>
              <a:rPr lang="en-GB" sz="2800" dirty="0"/>
              <a:t> A database/data warehouse may store terabytes of data </a:t>
            </a:r>
          </a:p>
          <a:p>
            <a:r>
              <a:rPr lang="en-GB" sz="2800" dirty="0"/>
              <a:t>Complex analysis may take a very long time to run on the complete data set</a:t>
            </a:r>
          </a:p>
          <a:p>
            <a:endParaRPr lang="en-GB" sz="2800" dirty="0"/>
          </a:p>
          <a:p>
            <a:r>
              <a:rPr lang="en-GB" sz="2800" b="1" dirty="0"/>
              <a:t>Data reduction </a:t>
            </a:r>
          </a:p>
          <a:p>
            <a:r>
              <a:rPr lang="en-GB" sz="2800" dirty="0"/>
              <a:t>Obtain a reduced representation of the data set - much smaller in volume but yet produces almost the same analytical results</a:t>
            </a:r>
          </a:p>
        </p:txBody>
      </p:sp>
      <p:pic>
        <p:nvPicPr>
          <p:cNvPr id="5" name="Picture 4" descr="decorative">
            <a:extLst>
              <a:ext uri="{FF2B5EF4-FFF2-40B4-BE49-F238E27FC236}">
                <a16:creationId xmlns:a16="http://schemas.microsoft.com/office/drawing/2014/main" id="{F35067F7-E8A0-46A3-BA39-9369CE06DA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2305" y="548680"/>
            <a:ext cx="4233893" cy="1257309"/>
          </a:xfrm>
          <a:prstGeom prst="rect">
            <a:avLst/>
          </a:prstGeom>
        </p:spPr>
      </p:pic>
    </p:spTree>
    <p:extLst>
      <p:ext uri="{BB962C8B-B14F-4D97-AF65-F5344CB8AC3E}">
        <p14:creationId xmlns:p14="http://schemas.microsoft.com/office/powerpoint/2010/main" val="3664197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cs typeface="Arial" panose="020B0604020202020204" pitchFamily="34" charset="0"/>
              </a:rPr>
              <a:t>Can</a:t>
            </a:r>
            <a:r>
              <a:rPr lang="en-GB" sz="3500" dirty="0">
                <a:cs typeface="Arial" panose="020B0604020202020204" pitchFamily="34" charset="0"/>
              </a:rPr>
              <a:t> </a:t>
            </a:r>
            <a:r>
              <a:rPr lang="en-GB" dirty="0">
                <a:cs typeface="Arial" panose="020B0604020202020204" pitchFamily="34" charset="0"/>
              </a:rPr>
              <a:t>you hear us?</a:t>
            </a:r>
            <a:endParaRPr lang="en-GB" dirty="0"/>
          </a:p>
        </p:txBody>
      </p:sp>
      <p:pic>
        <p:nvPicPr>
          <p:cNvPr id="4" name="Content Placeholder 3" title="Image of speech bubble with a question mark"/>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199456" y="692696"/>
            <a:ext cx="6480720" cy="7508080"/>
          </a:xfrm>
        </p:spPr>
      </p:pic>
    </p:spTree>
    <p:extLst>
      <p:ext uri="{BB962C8B-B14F-4D97-AF65-F5344CB8AC3E}">
        <p14:creationId xmlns:p14="http://schemas.microsoft.com/office/powerpoint/2010/main" val="25404317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9601C-BE4B-4425-845B-3E9288D1BFAD}"/>
              </a:ext>
            </a:extLst>
          </p:cNvPr>
          <p:cNvSpPr>
            <a:spLocks noGrp="1"/>
          </p:cNvSpPr>
          <p:nvPr>
            <p:ph type="title"/>
          </p:nvPr>
        </p:nvSpPr>
        <p:spPr/>
        <p:txBody>
          <a:bodyPr>
            <a:normAutofit/>
          </a:bodyPr>
          <a:lstStyle/>
          <a:p>
            <a:r>
              <a:rPr lang="en-GB" sz="3600" dirty="0"/>
              <a:t>Data Reduction During Integration</a:t>
            </a:r>
          </a:p>
        </p:txBody>
      </p:sp>
      <p:sp>
        <p:nvSpPr>
          <p:cNvPr id="3" name="Content Placeholder 2">
            <a:extLst>
              <a:ext uri="{FF2B5EF4-FFF2-40B4-BE49-F238E27FC236}">
                <a16:creationId xmlns:a16="http://schemas.microsoft.com/office/drawing/2014/main" id="{47A41EB5-583A-4D20-B9E3-9E40BC864D54}"/>
              </a:ext>
            </a:extLst>
          </p:cNvPr>
          <p:cNvSpPr>
            <a:spLocks noGrp="1"/>
          </p:cNvSpPr>
          <p:nvPr>
            <p:ph idx="1"/>
          </p:nvPr>
        </p:nvSpPr>
        <p:spPr>
          <a:xfrm>
            <a:off x="380300" y="1643459"/>
            <a:ext cx="9388108" cy="5141168"/>
          </a:xfrm>
        </p:spPr>
        <p:txBody>
          <a:bodyPr>
            <a:normAutofit/>
          </a:bodyPr>
          <a:lstStyle/>
          <a:p>
            <a:r>
              <a:rPr lang="en-GB" sz="2800" dirty="0"/>
              <a:t>Redundant data is often created when integrating multiple databases </a:t>
            </a:r>
          </a:p>
          <a:p>
            <a:pPr lvl="1"/>
            <a:r>
              <a:rPr lang="en-GB" sz="2600" dirty="0">
                <a:solidFill>
                  <a:srgbClr val="0985C7"/>
                </a:solidFill>
              </a:rPr>
              <a:t>Column-oriented</a:t>
            </a:r>
            <a:r>
              <a:rPr lang="en-GB" sz="2600" dirty="0"/>
              <a:t>: the same attribute may have different names in different databases </a:t>
            </a:r>
          </a:p>
          <a:p>
            <a:pPr lvl="1"/>
            <a:r>
              <a:rPr lang="en-GB" sz="2600" dirty="0">
                <a:solidFill>
                  <a:srgbClr val="0985C7"/>
                </a:solidFill>
              </a:rPr>
              <a:t>Row-oriented</a:t>
            </a:r>
            <a:r>
              <a:rPr lang="en-GB" sz="2600" dirty="0"/>
              <a:t>: duplicate entities, etc. </a:t>
            </a:r>
          </a:p>
          <a:p>
            <a:endParaRPr lang="en-GB" sz="2800" dirty="0"/>
          </a:p>
        </p:txBody>
      </p:sp>
      <p:pic>
        <p:nvPicPr>
          <p:cNvPr id="5" name="Picture 4" descr="decorative">
            <a:extLst>
              <a:ext uri="{FF2B5EF4-FFF2-40B4-BE49-F238E27FC236}">
                <a16:creationId xmlns:a16="http://schemas.microsoft.com/office/drawing/2014/main" id="{6B4C7F03-D434-4FC3-98D8-3D99FDD80337}"/>
              </a:ext>
            </a:extLst>
          </p:cNvPr>
          <p:cNvPicPr>
            <a:picLocks noChangeAspect="1"/>
          </p:cNvPicPr>
          <p:nvPr/>
        </p:nvPicPr>
        <p:blipFill rotWithShape="1">
          <a:blip r:embed="rId3">
            <a:extLst>
              <a:ext uri="{28A0092B-C50C-407E-A947-70E740481C1C}">
                <a14:useLocalDpi xmlns:a14="http://schemas.microsoft.com/office/drawing/2010/main" val="0"/>
              </a:ext>
            </a:extLst>
          </a:blip>
          <a:srcRect l="2264"/>
          <a:stretch/>
        </p:blipFill>
        <p:spPr>
          <a:xfrm>
            <a:off x="1487488" y="4179039"/>
            <a:ext cx="5184576" cy="2398208"/>
          </a:xfrm>
          <a:prstGeom prst="rect">
            <a:avLst/>
          </a:prstGeom>
        </p:spPr>
      </p:pic>
    </p:spTree>
    <p:extLst>
      <p:ext uri="{BB962C8B-B14F-4D97-AF65-F5344CB8AC3E}">
        <p14:creationId xmlns:p14="http://schemas.microsoft.com/office/powerpoint/2010/main" val="8261048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9C2EC-653D-444A-90DC-1C4F77CC47BF}"/>
              </a:ext>
            </a:extLst>
          </p:cNvPr>
          <p:cNvSpPr>
            <a:spLocks noGrp="1"/>
          </p:cNvSpPr>
          <p:nvPr>
            <p:ph type="title"/>
          </p:nvPr>
        </p:nvSpPr>
        <p:spPr/>
        <p:txBody>
          <a:bodyPr>
            <a:normAutofit/>
          </a:bodyPr>
          <a:lstStyle/>
          <a:p>
            <a:r>
              <a:rPr lang="en-GB" sz="4000" dirty="0"/>
              <a:t>Data Reduction Strategies</a:t>
            </a:r>
          </a:p>
        </p:txBody>
      </p:sp>
      <p:sp>
        <p:nvSpPr>
          <p:cNvPr id="3" name="Content Placeholder 2">
            <a:extLst>
              <a:ext uri="{FF2B5EF4-FFF2-40B4-BE49-F238E27FC236}">
                <a16:creationId xmlns:a16="http://schemas.microsoft.com/office/drawing/2014/main" id="{A4AA95B2-4DB2-4EFF-8558-9441EE94B09E}"/>
              </a:ext>
            </a:extLst>
          </p:cNvPr>
          <p:cNvSpPr>
            <a:spLocks noGrp="1"/>
          </p:cNvSpPr>
          <p:nvPr>
            <p:ph idx="1"/>
          </p:nvPr>
        </p:nvSpPr>
        <p:spPr>
          <a:xfrm>
            <a:off x="345367" y="1340768"/>
            <a:ext cx="9172084" cy="5141168"/>
          </a:xfrm>
        </p:spPr>
        <p:txBody>
          <a:bodyPr>
            <a:normAutofit/>
          </a:bodyPr>
          <a:lstStyle/>
          <a:p>
            <a:r>
              <a:rPr lang="en-GB" sz="2800" b="1" dirty="0"/>
              <a:t>Dimensionality reduction</a:t>
            </a:r>
          </a:p>
          <a:p>
            <a:pPr lvl="1"/>
            <a:r>
              <a:rPr lang="en-GB" sz="2800" dirty="0"/>
              <a:t>Remove redundant and irrelevant attributes </a:t>
            </a:r>
          </a:p>
          <a:p>
            <a:pPr lvl="1"/>
            <a:r>
              <a:rPr lang="en-GB" sz="2800" dirty="0"/>
              <a:t>Principal component analysis (PCA) </a:t>
            </a:r>
          </a:p>
          <a:p>
            <a:pPr lvl="1"/>
            <a:r>
              <a:rPr lang="en-GB" sz="2800" dirty="0"/>
              <a:t>Variable clustering </a:t>
            </a:r>
          </a:p>
          <a:p>
            <a:pPr lvl="1"/>
            <a:r>
              <a:rPr lang="en-GB" sz="2800" dirty="0"/>
              <a:t>Featuring engineering </a:t>
            </a:r>
          </a:p>
          <a:p>
            <a:endParaRPr lang="en-GB" sz="2800" dirty="0"/>
          </a:p>
          <a:p>
            <a:r>
              <a:rPr lang="en-GB" sz="2800" b="1" dirty="0"/>
              <a:t>Numerosity reduction </a:t>
            </a:r>
          </a:p>
          <a:p>
            <a:pPr lvl="1"/>
            <a:r>
              <a:rPr lang="en-GB" sz="2800" dirty="0"/>
              <a:t>Sampling techniques </a:t>
            </a:r>
          </a:p>
          <a:p>
            <a:pPr lvl="1"/>
            <a:r>
              <a:rPr lang="en-GB" sz="2800" dirty="0"/>
              <a:t>Regression and log-linear models </a:t>
            </a:r>
          </a:p>
          <a:p>
            <a:pPr lvl="1"/>
            <a:r>
              <a:rPr lang="en-GB" sz="2800" dirty="0"/>
              <a:t>Histograms, clustering</a:t>
            </a:r>
          </a:p>
        </p:txBody>
      </p:sp>
    </p:spTree>
    <p:extLst>
      <p:ext uri="{BB962C8B-B14F-4D97-AF65-F5344CB8AC3E}">
        <p14:creationId xmlns:p14="http://schemas.microsoft.com/office/powerpoint/2010/main" val="13507910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6C79F-BDEB-4DC4-A02E-8618ACD9BBAC}"/>
              </a:ext>
            </a:extLst>
          </p:cNvPr>
          <p:cNvSpPr>
            <a:spLocks noGrp="1"/>
          </p:cNvSpPr>
          <p:nvPr>
            <p:ph type="title"/>
          </p:nvPr>
        </p:nvSpPr>
        <p:spPr/>
        <p:txBody>
          <a:bodyPr>
            <a:normAutofit/>
          </a:bodyPr>
          <a:lstStyle/>
          <a:p>
            <a:r>
              <a:rPr lang="en-GB" sz="4000" dirty="0"/>
              <a:t>Variable Reduction – Correlation analysis</a:t>
            </a:r>
          </a:p>
        </p:txBody>
      </p:sp>
      <p:pic>
        <p:nvPicPr>
          <p:cNvPr id="7" name="Content Placeholder 6" descr="scatter plot where x2 has positively related to x1">
            <a:extLst>
              <a:ext uri="{FF2B5EF4-FFF2-40B4-BE49-F238E27FC236}">
                <a16:creationId xmlns:a16="http://schemas.microsoft.com/office/drawing/2014/main" id="{82DEE428-7C17-4EE6-B9AD-8011BAC2928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50067"/>
          <a:stretch/>
        </p:blipFill>
        <p:spPr>
          <a:xfrm>
            <a:off x="2207568" y="1387128"/>
            <a:ext cx="4320480" cy="5141912"/>
          </a:xfrm>
        </p:spPr>
      </p:pic>
    </p:spTree>
    <p:extLst>
      <p:ext uri="{BB962C8B-B14F-4D97-AF65-F5344CB8AC3E}">
        <p14:creationId xmlns:p14="http://schemas.microsoft.com/office/powerpoint/2010/main" val="7754898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EC987-BD2D-4598-8B3D-1799485413D0}"/>
              </a:ext>
            </a:extLst>
          </p:cNvPr>
          <p:cNvSpPr>
            <a:spLocks noGrp="1"/>
          </p:cNvSpPr>
          <p:nvPr>
            <p:ph type="title"/>
          </p:nvPr>
        </p:nvSpPr>
        <p:spPr/>
        <p:txBody>
          <a:bodyPr>
            <a:normAutofit/>
          </a:bodyPr>
          <a:lstStyle/>
          <a:p>
            <a:r>
              <a:rPr lang="en-GB" sz="4000" dirty="0"/>
              <a:t>Correlation Analysis – Numerical Variables</a:t>
            </a:r>
          </a:p>
        </p:txBody>
      </p:sp>
      <p:sp>
        <p:nvSpPr>
          <p:cNvPr id="3" name="Content Placeholder 2">
            <a:extLst>
              <a:ext uri="{FF2B5EF4-FFF2-40B4-BE49-F238E27FC236}">
                <a16:creationId xmlns:a16="http://schemas.microsoft.com/office/drawing/2014/main" id="{9A4F207E-F3B7-4B71-AB28-69FCCBBEC2B1}"/>
              </a:ext>
            </a:extLst>
          </p:cNvPr>
          <p:cNvSpPr>
            <a:spLocks noGrp="1"/>
          </p:cNvSpPr>
          <p:nvPr>
            <p:ph idx="1"/>
          </p:nvPr>
        </p:nvSpPr>
        <p:spPr>
          <a:xfrm>
            <a:off x="380300" y="1643459"/>
            <a:ext cx="8884052" cy="5141168"/>
          </a:xfrm>
        </p:spPr>
        <p:txBody>
          <a:bodyPr>
            <a:normAutofit/>
          </a:bodyPr>
          <a:lstStyle/>
          <a:p>
            <a:r>
              <a:rPr lang="en-GB" sz="2400" b="1" dirty="0"/>
              <a:t>Correlation</a:t>
            </a:r>
            <a:r>
              <a:rPr lang="en-GB" sz="2400" dirty="0"/>
              <a:t> between two variables </a:t>
            </a:r>
            <a:r>
              <a:rPr lang="en-GB" sz="2400" i="1" dirty="0"/>
              <a:t>x1</a:t>
            </a:r>
            <a:r>
              <a:rPr lang="en-GB" sz="2400" dirty="0"/>
              <a:t> and </a:t>
            </a:r>
            <a:r>
              <a:rPr lang="en-GB" sz="2400" i="1" dirty="0"/>
              <a:t>x2</a:t>
            </a:r>
            <a:r>
              <a:rPr lang="en-GB" sz="2400" dirty="0"/>
              <a:t> is the standard covariance, obtained by normalising the covariance with the standard deviation of each variable. </a:t>
            </a:r>
          </a:p>
          <a:p>
            <a:endParaRPr lang="en-GB" sz="2800" dirty="0"/>
          </a:p>
          <a:p>
            <a:r>
              <a:rPr lang="en-GB" sz="2400" b="1" dirty="0"/>
              <a:t>Sample correlation </a:t>
            </a:r>
            <a:r>
              <a:rPr lang="en-GB" sz="2400" dirty="0"/>
              <a:t>for two attributes </a:t>
            </a:r>
            <a:r>
              <a:rPr lang="en-GB" sz="2400" i="1" dirty="0"/>
              <a:t>x1</a:t>
            </a:r>
            <a:r>
              <a:rPr lang="en-GB" sz="2400" dirty="0"/>
              <a:t> and </a:t>
            </a:r>
            <a:r>
              <a:rPr lang="en-GB" sz="2400" i="1" dirty="0"/>
              <a:t>x2</a:t>
            </a:r>
            <a:r>
              <a:rPr lang="en-GB" sz="2400" dirty="0"/>
              <a:t>: where </a:t>
            </a:r>
            <a:r>
              <a:rPr lang="en-GB" sz="2400" i="1" dirty="0"/>
              <a:t>n</a:t>
            </a:r>
            <a:r>
              <a:rPr lang="en-GB" sz="2400" dirty="0"/>
              <a:t> is the number of samples, </a:t>
            </a:r>
            <a:r>
              <a:rPr lang="en-GB" sz="2400" i="1" dirty="0"/>
              <a:t>µ1</a:t>
            </a:r>
            <a:r>
              <a:rPr lang="en-GB" sz="2400" dirty="0"/>
              <a:t> and </a:t>
            </a:r>
            <a:r>
              <a:rPr lang="en-GB" sz="2400" i="1" dirty="0"/>
              <a:t>µ2</a:t>
            </a:r>
            <a:r>
              <a:rPr lang="en-GB" sz="2400" dirty="0"/>
              <a:t> are the respective means, </a:t>
            </a:r>
            <a:r>
              <a:rPr lang="en-GB" sz="2400" i="1" dirty="0"/>
              <a:t>σ1</a:t>
            </a:r>
            <a:r>
              <a:rPr lang="en-GB" sz="2400" dirty="0"/>
              <a:t> and </a:t>
            </a:r>
            <a:r>
              <a:rPr lang="en-GB" sz="2400" i="1" dirty="0"/>
              <a:t>σ2 </a:t>
            </a:r>
            <a:r>
              <a:rPr lang="en-GB" sz="2400" dirty="0"/>
              <a:t>are the respective standard deviation of </a:t>
            </a:r>
            <a:r>
              <a:rPr lang="en-GB" sz="2400" i="1" dirty="0"/>
              <a:t>x1 </a:t>
            </a:r>
            <a:r>
              <a:rPr lang="en-GB" sz="2400" dirty="0"/>
              <a:t>and </a:t>
            </a:r>
            <a:r>
              <a:rPr lang="en-GB" sz="2400" i="1" dirty="0"/>
              <a:t>x2 </a:t>
            </a:r>
          </a:p>
          <a:p>
            <a:endParaRPr lang="en-GB" sz="2400" dirty="0"/>
          </a:p>
        </p:txBody>
      </p:sp>
      <p:pic>
        <p:nvPicPr>
          <p:cNvPr id="5" name="Picture 4" descr="equation to calculate correlation coeffient">
            <a:extLst>
              <a:ext uri="{FF2B5EF4-FFF2-40B4-BE49-F238E27FC236}">
                <a16:creationId xmlns:a16="http://schemas.microsoft.com/office/drawing/2014/main" id="{26598ED1-EF93-425E-8816-F37892438F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6292" y="4509120"/>
            <a:ext cx="6730277" cy="2288596"/>
          </a:xfrm>
          <a:prstGeom prst="rect">
            <a:avLst/>
          </a:prstGeom>
        </p:spPr>
      </p:pic>
    </p:spTree>
    <p:extLst>
      <p:ext uri="{BB962C8B-B14F-4D97-AF65-F5344CB8AC3E}">
        <p14:creationId xmlns:p14="http://schemas.microsoft.com/office/powerpoint/2010/main" val="2117871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EC987-BD2D-4598-8B3D-1799485413D0}"/>
              </a:ext>
            </a:extLst>
          </p:cNvPr>
          <p:cNvSpPr>
            <a:spLocks noGrp="1"/>
          </p:cNvSpPr>
          <p:nvPr>
            <p:ph type="title"/>
          </p:nvPr>
        </p:nvSpPr>
        <p:spPr/>
        <p:txBody>
          <a:bodyPr>
            <a:normAutofit/>
          </a:bodyPr>
          <a:lstStyle/>
          <a:p>
            <a:r>
              <a:rPr lang="en-GB" sz="4000" dirty="0"/>
              <a:t>Correlation Analysis – Numerical Variables </a:t>
            </a:r>
          </a:p>
        </p:txBody>
      </p:sp>
      <p:sp>
        <p:nvSpPr>
          <p:cNvPr id="3" name="Content Placeholder 2">
            <a:extLst>
              <a:ext uri="{FF2B5EF4-FFF2-40B4-BE49-F238E27FC236}">
                <a16:creationId xmlns:a16="http://schemas.microsoft.com/office/drawing/2014/main" id="{9A4F207E-F3B7-4B71-AB28-69FCCBBEC2B1}"/>
              </a:ext>
            </a:extLst>
          </p:cNvPr>
          <p:cNvSpPr>
            <a:spLocks noGrp="1"/>
          </p:cNvSpPr>
          <p:nvPr>
            <p:ph idx="1"/>
          </p:nvPr>
        </p:nvSpPr>
        <p:spPr/>
        <p:txBody>
          <a:bodyPr>
            <a:normAutofit/>
          </a:bodyPr>
          <a:lstStyle/>
          <a:p>
            <a:r>
              <a:rPr lang="en-GB" sz="2800" b="1" dirty="0"/>
              <a:t>Sample correlation </a:t>
            </a:r>
            <a:r>
              <a:rPr lang="en-GB" sz="2800" dirty="0"/>
              <a:t>for two attributes </a:t>
            </a:r>
            <a:r>
              <a:rPr lang="en-GB" sz="2800" i="1" dirty="0"/>
              <a:t>x1</a:t>
            </a:r>
            <a:r>
              <a:rPr lang="en-GB" sz="2800" dirty="0"/>
              <a:t> and </a:t>
            </a:r>
            <a:r>
              <a:rPr lang="en-GB" sz="2800" i="1" dirty="0"/>
              <a:t>x2</a:t>
            </a:r>
            <a:r>
              <a:rPr lang="en-GB" sz="2800" dirty="0"/>
              <a:t>: where </a:t>
            </a:r>
            <a:r>
              <a:rPr lang="en-GB" sz="2800" i="1" dirty="0"/>
              <a:t>n</a:t>
            </a:r>
            <a:r>
              <a:rPr lang="en-GB" sz="2800" dirty="0"/>
              <a:t> is the number of tuples, </a:t>
            </a:r>
            <a:r>
              <a:rPr lang="en-GB" sz="2800" i="1" dirty="0"/>
              <a:t>µ1</a:t>
            </a:r>
            <a:r>
              <a:rPr lang="en-GB" sz="2800" dirty="0"/>
              <a:t> and </a:t>
            </a:r>
            <a:r>
              <a:rPr lang="en-GB" sz="2800" i="1" dirty="0"/>
              <a:t>µ2</a:t>
            </a:r>
            <a:r>
              <a:rPr lang="en-GB" sz="2800" dirty="0"/>
              <a:t> are the respective means, </a:t>
            </a:r>
            <a:r>
              <a:rPr lang="en-GB" sz="2800" i="1" dirty="0"/>
              <a:t>σ1</a:t>
            </a:r>
            <a:r>
              <a:rPr lang="en-GB" sz="2800" dirty="0"/>
              <a:t> and </a:t>
            </a:r>
            <a:r>
              <a:rPr lang="en-GB" sz="2800" i="1" dirty="0"/>
              <a:t>σ2 </a:t>
            </a:r>
            <a:r>
              <a:rPr lang="en-GB" sz="2800" dirty="0"/>
              <a:t>are the respective standard deviation of </a:t>
            </a:r>
            <a:r>
              <a:rPr lang="en-GB" sz="2800" i="1" dirty="0"/>
              <a:t>x1 </a:t>
            </a:r>
            <a:r>
              <a:rPr lang="en-GB" sz="2800" dirty="0"/>
              <a:t>and </a:t>
            </a:r>
            <a:r>
              <a:rPr lang="en-GB" sz="2800" i="1" dirty="0"/>
              <a:t>x2 </a:t>
            </a:r>
          </a:p>
          <a:p>
            <a:pPr lvl="1"/>
            <a:r>
              <a:rPr lang="en-GB" sz="2600" dirty="0"/>
              <a:t>If ρ12 &gt; 0: x1 and x2 are positively correlated (x1 ’s values increase as x2 ’s increase) </a:t>
            </a:r>
          </a:p>
          <a:p>
            <a:pPr lvl="1"/>
            <a:r>
              <a:rPr lang="en-GB" sz="2600" dirty="0"/>
              <a:t>If ρ12 = 0: independent </a:t>
            </a:r>
          </a:p>
          <a:p>
            <a:pPr lvl="1"/>
            <a:r>
              <a:rPr lang="en-GB" sz="2600" dirty="0"/>
              <a:t>If ρ12 &lt; 0: negatively correlated</a:t>
            </a:r>
          </a:p>
        </p:txBody>
      </p:sp>
      <p:pic>
        <p:nvPicPr>
          <p:cNvPr id="4" name="Picture 3" descr="equation to calculate correlation coeffient">
            <a:extLst>
              <a:ext uri="{FF2B5EF4-FFF2-40B4-BE49-F238E27FC236}">
                <a16:creationId xmlns:a16="http://schemas.microsoft.com/office/drawing/2014/main" id="{A1F25ABB-BC7D-497D-BD06-778CEFB2C5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9496" y="4770120"/>
            <a:ext cx="6141049" cy="2088232"/>
          </a:xfrm>
          <a:prstGeom prst="rect">
            <a:avLst/>
          </a:prstGeom>
        </p:spPr>
      </p:pic>
    </p:spTree>
    <p:extLst>
      <p:ext uri="{BB962C8B-B14F-4D97-AF65-F5344CB8AC3E}">
        <p14:creationId xmlns:p14="http://schemas.microsoft.com/office/powerpoint/2010/main" val="34580936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A5113-F47F-45A4-A216-CA05A8EC6236}"/>
              </a:ext>
            </a:extLst>
          </p:cNvPr>
          <p:cNvSpPr>
            <a:spLocks noGrp="1"/>
          </p:cNvSpPr>
          <p:nvPr>
            <p:ph type="title"/>
          </p:nvPr>
        </p:nvSpPr>
        <p:spPr/>
        <p:txBody>
          <a:bodyPr>
            <a:normAutofit/>
          </a:bodyPr>
          <a:lstStyle/>
          <a:p>
            <a:r>
              <a:rPr lang="en-GB" sz="4000" dirty="0"/>
              <a:t>Visualising Correlation Coefficients</a:t>
            </a:r>
          </a:p>
        </p:txBody>
      </p:sp>
      <p:sp>
        <p:nvSpPr>
          <p:cNvPr id="3" name="Content Placeholder 2">
            <a:extLst>
              <a:ext uri="{FF2B5EF4-FFF2-40B4-BE49-F238E27FC236}">
                <a16:creationId xmlns:a16="http://schemas.microsoft.com/office/drawing/2014/main" id="{D43968EB-A996-402C-AD4A-74E5E9D2A47B}"/>
              </a:ext>
            </a:extLst>
          </p:cNvPr>
          <p:cNvSpPr>
            <a:spLocks noGrp="1"/>
          </p:cNvSpPr>
          <p:nvPr>
            <p:ph idx="1"/>
          </p:nvPr>
        </p:nvSpPr>
        <p:spPr/>
        <p:txBody>
          <a:bodyPr>
            <a:normAutofit/>
          </a:bodyPr>
          <a:lstStyle/>
          <a:p>
            <a:r>
              <a:rPr lang="en-GB" sz="2800" dirty="0"/>
              <a:t>Correlation coefficient value range: [–1, 1] </a:t>
            </a:r>
          </a:p>
        </p:txBody>
      </p:sp>
      <p:pic>
        <p:nvPicPr>
          <p:cNvPr id="5" name="Picture 4" descr="scatter plots for different correlation coefficient ">
            <a:extLst>
              <a:ext uri="{FF2B5EF4-FFF2-40B4-BE49-F238E27FC236}">
                <a16:creationId xmlns:a16="http://schemas.microsoft.com/office/drawing/2014/main" id="{F07D4C69-D0FE-4D32-BFCB-72F5EE81C0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488" y="2320596"/>
            <a:ext cx="4538696" cy="4276756"/>
          </a:xfrm>
          <a:prstGeom prst="rect">
            <a:avLst/>
          </a:prstGeom>
        </p:spPr>
      </p:pic>
    </p:spTree>
    <p:extLst>
      <p:ext uri="{BB962C8B-B14F-4D97-AF65-F5344CB8AC3E}">
        <p14:creationId xmlns:p14="http://schemas.microsoft.com/office/powerpoint/2010/main" val="35090006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4B8F6-5CA9-4CEE-9A0B-A26E559E53ED}"/>
              </a:ext>
            </a:extLst>
          </p:cNvPr>
          <p:cNvSpPr>
            <a:spLocks noGrp="1"/>
          </p:cNvSpPr>
          <p:nvPr>
            <p:ph type="title"/>
          </p:nvPr>
        </p:nvSpPr>
        <p:spPr/>
        <p:txBody>
          <a:bodyPr>
            <a:normAutofit/>
          </a:bodyPr>
          <a:lstStyle/>
          <a:p>
            <a:r>
              <a:rPr lang="en-GB" sz="4000" dirty="0"/>
              <a:t>Correlation Analysis</a:t>
            </a:r>
          </a:p>
        </p:txBody>
      </p:sp>
      <p:sp>
        <p:nvSpPr>
          <p:cNvPr id="3" name="Content Placeholder 2">
            <a:extLst>
              <a:ext uri="{FF2B5EF4-FFF2-40B4-BE49-F238E27FC236}">
                <a16:creationId xmlns:a16="http://schemas.microsoft.com/office/drawing/2014/main" id="{444D19A0-DA9E-4AF7-8951-1AAA9485ADBB}"/>
              </a:ext>
            </a:extLst>
          </p:cNvPr>
          <p:cNvSpPr>
            <a:spLocks noGrp="1"/>
          </p:cNvSpPr>
          <p:nvPr>
            <p:ph idx="1"/>
          </p:nvPr>
        </p:nvSpPr>
        <p:spPr>
          <a:xfrm>
            <a:off x="380300" y="1643459"/>
            <a:ext cx="8812044" cy="5141168"/>
          </a:xfrm>
        </p:spPr>
        <p:txBody>
          <a:bodyPr>
            <a:normAutofit/>
          </a:bodyPr>
          <a:lstStyle/>
          <a:p>
            <a:r>
              <a:rPr lang="en-US" altLang="zh-CN" sz="2800" dirty="0"/>
              <a:t>Methods for testing c</a:t>
            </a:r>
            <a:r>
              <a:rPr lang="en-GB" sz="2800" dirty="0" err="1"/>
              <a:t>orrelation</a:t>
            </a:r>
            <a:r>
              <a:rPr lang="en-GB" sz="2800" dirty="0"/>
              <a:t>/ dependence/ association between independent and dependent variables</a:t>
            </a:r>
          </a:p>
        </p:txBody>
      </p:sp>
      <p:pic>
        <p:nvPicPr>
          <p:cNvPr id="5" name="Picture 4" descr="correlation analysis when Dependent variable is continuous and independent variable is continuous. linear discriminant analysis when dependent variable is categorical an independent variable is continues. ANOVA When dependant variable is continuous and independent variable is categorical. Chi-squared test when dependent variable is categorical and independent variable is categorical ">
            <a:extLst>
              <a:ext uri="{FF2B5EF4-FFF2-40B4-BE49-F238E27FC236}">
                <a16:creationId xmlns:a16="http://schemas.microsoft.com/office/drawing/2014/main" id="{CFCD67C2-5F63-4640-80D1-A108B5EBD3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3472" y="3284984"/>
            <a:ext cx="6596111" cy="2862283"/>
          </a:xfrm>
          <a:prstGeom prst="rect">
            <a:avLst/>
          </a:prstGeom>
        </p:spPr>
      </p:pic>
    </p:spTree>
    <p:extLst>
      <p:ext uri="{BB962C8B-B14F-4D97-AF65-F5344CB8AC3E}">
        <p14:creationId xmlns:p14="http://schemas.microsoft.com/office/powerpoint/2010/main" val="5606148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AFF8-C2F5-4769-A664-E6CC542380D0}"/>
              </a:ext>
            </a:extLst>
          </p:cNvPr>
          <p:cNvSpPr>
            <a:spLocks noGrp="1"/>
          </p:cNvSpPr>
          <p:nvPr>
            <p:ph type="title"/>
          </p:nvPr>
        </p:nvSpPr>
        <p:spPr>
          <a:xfrm>
            <a:off x="335360" y="260648"/>
            <a:ext cx="11809312" cy="1143000"/>
          </a:xfrm>
        </p:spPr>
        <p:txBody>
          <a:bodyPr>
            <a:noAutofit/>
          </a:bodyPr>
          <a:lstStyle/>
          <a:p>
            <a:r>
              <a:rPr lang="en-GB" sz="4000" dirty="0"/>
              <a:t>Variable Reduction – Principal Component Analysis</a:t>
            </a:r>
          </a:p>
        </p:txBody>
      </p:sp>
      <p:sp>
        <p:nvSpPr>
          <p:cNvPr id="3" name="Content Placeholder 2">
            <a:extLst>
              <a:ext uri="{FF2B5EF4-FFF2-40B4-BE49-F238E27FC236}">
                <a16:creationId xmlns:a16="http://schemas.microsoft.com/office/drawing/2014/main" id="{C7DB656B-E42E-454F-9F68-76EA27B1C964}"/>
              </a:ext>
            </a:extLst>
          </p:cNvPr>
          <p:cNvSpPr>
            <a:spLocks noGrp="1"/>
          </p:cNvSpPr>
          <p:nvPr>
            <p:ph idx="1"/>
          </p:nvPr>
        </p:nvSpPr>
        <p:spPr>
          <a:xfrm>
            <a:off x="380300" y="1643459"/>
            <a:ext cx="9820156" cy="5141168"/>
          </a:xfrm>
        </p:spPr>
        <p:txBody>
          <a:bodyPr>
            <a:normAutofit/>
          </a:bodyPr>
          <a:lstStyle/>
          <a:p>
            <a:r>
              <a:rPr lang="en-GB" sz="2800" dirty="0"/>
              <a:t>Principal components are constructed as mathematical transformations of the input variables. Each is an uncorrelated, linear combination of original input variables. </a:t>
            </a:r>
          </a:p>
          <a:p>
            <a:endParaRPr lang="en-GB" sz="2800" dirty="0"/>
          </a:p>
          <a:p>
            <a:r>
              <a:rPr lang="en-GB" sz="2800" dirty="0"/>
              <a:t>The coefficients of such a linear combination are the eigenvectors of the correlation or covariance matrix. </a:t>
            </a:r>
          </a:p>
          <a:p>
            <a:r>
              <a:rPr lang="en-GB" sz="2800" dirty="0"/>
              <a:t>The principal components are sorted by descending order of the eigenvalues. </a:t>
            </a:r>
          </a:p>
          <a:p>
            <a:r>
              <a:rPr lang="en-GB" sz="2800" dirty="0"/>
              <a:t>The eigenvalues represent the variances of the principal components.</a:t>
            </a:r>
          </a:p>
        </p:txBody>
      </p:sp>
      <p:pic>
        <p:nvPicPr>
          <p:cNvPr id="5" name="Picture 4" descr="equation explaining principal component: pc1=a1x1+b1x2+c1x3">
            <a:extLst>
              <a:ext uri="{FF2B5EF4-FFF2-40B4-BE49-F238E27FC236}">
                <a16:creationId xmlns:a16="http://schemas.microsoft.com/office/drawing/2014/main" id="{2CA5EAA3-9145-4414-9173-DA466F3F8F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1464" y="3068960"/>
            <a:ext cx="3457600" cy="495304"/>
          </a:xfrm>
          <a:prstGeom prst="rect">
            <a:avLst/>
          </a:prstGeom>
        </p:spPr>
      </p:pic>
    </p:spTree>
    <p:extLst>
      <p:ext uri="{BB962C8B-B14F-4D97-AF65-F5344CB8AC3E}">
        <p14:creationId xmlns:p14="http://schemas.microsoft.com/office/powerpoint/2010/main" val="932676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F6062-3A26-4D28-812F-AB22109F5E73}"/>
              </a:ext>
            </a:extLst>
          </p:cNvPr>
          <p:cNvSpPr>
            <a:spLocks noGrp="1"/>
          </p:cNvSpPr>
          <p:nvPr>
            <p:ph type="title"/>
          </p:nvPr>
        </p:nvSpPr>
        <p:spPr/>
        <p:txBody>
          <a:bodyPr>
            <a:normAutofit/>
          </a:bodyPr>
          <a:lstStyle/>
          <a:p>
            <a:r>
              <a:rPr lang="en-GB" sz="4000" dirty="0"/>
              <a:t>Numerosity Reduction</a:t>
            </a:r>
          </a:p>
        </p:txBody>
      </p:sp>
      <p:sp>
        <p:nvSpPr>
          <p:cNvPr id="3" name="Content Placeholder 2">
            <a:extLst>
              <a:ext uri="{FF2B5EF4-FFF2-40B4-BE49-F238E27FC236}">
                <a16:creationId xmlns:a16="http://schemas.microsoft.com/office/drawing/2014/main" id="{377D8A00-6289-4EE3-B99A-199DA518AA73}"/>
              </a:ext>
            </a:extLst>
          </p:cNvPr>
          <p:cNvSpPr>
            <a:spLocks noGrp="1"/>
          </p:cNvSpPr>
          <p:nvPr>
            <p:ph idx="1"/>
          </p:nvPr>
        </p:nvSpPr>
        <p:spPr>
          <a:xfrm>
            <a:off x="380300" y="1643459"/>
            <a:ext cx="9244092" cy="5141168"/>
          </a:xfrm>
        </p:spPr>
        <p:txBody>
          <a:bodyPr>
            <a:normAutofit/>
          </a:bodyPr>
          <a:lstStyle/>
          <a:p>
            <a:r>
              <a:rPr lang="en-GB" sz="2800" b="1" dirty="0"/>
              <a:t>Non-parametric methods </a:t>
            </a:r>
          </a:p>
          <a:p>
            <a:r>
              <a:rPr lang="en-GB" sz="2800" dirty="0"/>
              <a:t>Do not assume models </a:t>
            </a:r>
          </a:p>
          <a:p>
            <a:r>
              <a:rPr lang="en-GB" sz="2800" dirty="0"/>
              <a:t>E.g. Sampling, clustering, histograms, etc. </a:t>
            </a:r>
          </a:p>
          <a:p>
            <a:endParaRPr lang="en-GB" sz="2800" dirty="0"/>
          </a:p>
          <a:p>
            <a:r>
              <a:rPr lang="en-GB" sz="2800" b="1" dirty="0"/>
              <a:t>Parametric methods </a:t>
            </a:r>
          </a:p>
          <a:p>
            <a:r>
              <a:rPr lang="en-GB" sz="2800" dirty="0"/>
              <a:t>Assume the data fits some model, estimate model parameters, store only the parameters, and discard the data</a:t>
            </a:r>
          </a:p>
          <a:p>
            <a:r>
              <a:rPr lang="en-GB" sz="2800" dirty="0"/>
              <a:t>E.g. regression, log-linear models</a:t>
            </a:r>
          </a:p>
        </p:txBody>
      </p:sp>
    </p:spTree>
    <p:extLst>
      <p:ext uri="{BB962C8B-B14F-4D97-AF65-F5344CB8AC3E}">
        <p14:creationId xmlns:p14="http://schemas.microsoft.com/office/powerpoint/2010/main" val="6280667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6C52A-6456-443B-98EB-EAD28172DA43}"/>
              </a:ext>
            </a:extLst>
          </p:cNvPr>
          <p:cNvSpPr>
            <a:spLocks noGrp="1"/>
          </p:cNvSpPr>
          <p:nvPr>
            <p:ph type="title"/>
          </p:nvPr>
        </p:nvSpPr>
        <p:spPr/>
        <p:txBody>
          <a:bodyPr>
            <a:normAutofit/>
          </a:bodyPr>
          <a:lstStyle/>
          <a:p>
            <a:r>
              <a:rPr lang="en-GB" sz="4000" dirty="0"/>
              <a:t>Sampling</a:t>
            </a:r>
          </a:p>
        </p:txBody>
      </p:sp>
      <p:sp>
        <p:nvSpPr>
          <p:cNvPr id="3" name="Content Placeholder 2">
            <a:extLst>
              <a:ext uri="{FF2B5EF4-FFF2-40B4-BE49-F238E27FC236}">
                <a16:creationId xmlns:a16="http://schemas.microsoft.com/office/drawing/2014/main" id="{3BF1AF80-39E6-4DB2-AAC1-DC8E152A6825}"/>
              </a:ext>
            </a:extLst>
          </p:cNvPr>
          <p:cNvSpPr>
            <a:spLocks noGrp="1"/>
          </p:cNvSpPr>
          <p:nvPr>
            <p:ph idx="1"/>
          </p:nvPr>
        </p:nvSpPr>
        <p:spPr>
          <a:xfrm>
            <a:off x="380300" y="1643459"/>
            <a:ext cx="9388108" cy="5141168"/>
          </a:xfrm>
        </p:spPr>
        <p:txBody>
          <a:bodyPr>
            <a:normAutofit/>
          </a:bodyPr>
          <a:lstStyle/>
          <a:p>
            <a:r>
              <a:rPr lang="en-GB" sz="2800" dirty="0"/>
              <a:t>Sampling: obtaining a small set of samples to represent the whole data set </a:t>
            </a:r>
            <a:endParaRPr lang="en-GB" sz="3200" dirty="0"/>
          </a:p>
          <a:p>
            <a:pPr lvl="1"/>
            <a:r>
              <a:rPr lang="en-GB" sz="2800" dirty="0"/>
              <a:t>Simple random sampling </a:t>
            </a:r>
            <a:endParaRPr lang="en-GB" sz="3200" dirty="0"/>
          </a:p>
          <a:p>
            <a:pPr lvl="1"/>
            <a:r>
              <a:rPr lang="en-GB" sz="2800" dirty="0"/>
              <a:t>Sampling without replacement </a:t>
            </a:r>
          </a:p>
          <a:p>
            <a:pPr lvl="1"/>
            <a:r>
              <a:rPr lang="en-GB" sz="2800" dirty="0"/>
              <a:t>Sampling with replacement </a:t>
            </a:r>
          </a:p>
          <a:p>
            <a:pPr lvl="1"/>
            <a:r>
              <a:rPr lang="en-GB" sz="2800" dirty="0"/>
              <a:t>Stratified sampling</a:t>
            </a:r>
            <a:endParaRPr lang="en-GB" sz="2600" dirty="0"/>
          </a:p>
        </p:txBody>
      </p:sp>
      <p:pic>
        <p:nvPicPr>
          <p:cNvPr id="5" name="Picture 4" descr="decorative">
            <a:extLst>
              <a:ext uri="{FF2B5EF4-FFF2-40B4-BE49-F238E27FC236}">
                <a16:creationId xmlns:a16="http://schemas.microsoft.com/office/drawing/2014/main" id="{7DCA32BC-655B-4181-8710-DF92DFF080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6040" y="222543"/>
            <a:ext cx="3886228" cy="1219209"/>
          </a:xfrm>
          <a:prstGeom prst="rect">
            <a:avLst/>
          </a:prstGeom>
        </p:spPr>
      </p:pic>
    </p:spTree>
    <p:extLst>
      <p:ext uri="{BB962C8B-B14F-4D97-AF65-F5344CB8AC3E}">
        <p14:creationId xmlns:p14="http://schemas.microsoft.com/office/powerpoint/2010/main" val="1564463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cs typeface="Arial" panose="020B0604020202020204" pitchFamily="34" charset="0"/>
              </a:rPr>
              <a:t>Can</a:t>
            </a:r>
            <a:r>
              <a:rPr lang="en-GB" sz="3500" dirty="0">
                <a:cs typeface="Arial" panose="020B0604020202020204" pitchFamily="34" charset="0"/>
              </a:rPr>
              <a:t> </a:t>
            </a:r>
            <a:r>
              <a:rPr lang="en-GB" dirty="0">
                <a:cs typeface="Arial" panose="020B0604020202020204" pitchFamily="34" charset="0"/>
              </a:rPr>
              <a:t>you hear us? </a:t>
            </a:r>
            <a:endParaRPr lang="en-GB" dirty="0"/>
          </a:p>
        </p:txBody>
      </p:sp>
      <p:sp>
        <p:nvSpPr>
          <p:cNvPr id="3" name="Content Placeholder 2"/>
          <p:cNvSpPr>
            <a:spLocks noGrp="1"/>
          </p:cNvSpPr>
          <p:nvPr>
            <p:ph idx="1"/>
          </p:nvPr>
        </p:nvSpPr>
        <p:spPr>
          <a:xfrm>
            <a:off x="380300" y="1643459"/>
            <a:ext cx="9100076" cy="5141168"/>
          </a:xfrm>
        </p:spPr>
        <p:txBody>
          <a:bodyPr>
            <a:normAutofit/>
          </a:bodyPr>
          <a:lstStyle/>
          <a:p>
            <a:pPr marL="0" indent="0">
              <a:lnSpc>
                <a:spcPct val="150000"/>
              </a:lnSpc>
              <a:buNone/>
            </a:pPr>
            <a:r>
              <a:rPr lang="en-GB" sz="2800" dirty="0">
                <a:cs typeface="Arial" panose="020B0604020202020204" pitchFamily="34" charset="0"/>
              </a:rPr>
              <a:t>If not:</a:t>
            </a:r>
          </a:p>
          <a:p>
            <a:pPr marL="800100" lvl="1" indent="-457200">
              <a:lnSpc>
                <a:spcPct val="150000"/>
              </a:lnSpc>
            </a:pPr>
            <a:r>
              <a:rPr lang="en-GB" sz="2800" dirty="0"/>
              <a:t>Check your speaker/headset is plugged in / volume is on.</a:t>
            </a:r>
          </a:p>
          <a:p>
            <a:pPr marL="800100" lvl="1" indent="-457200">
              <a:lnSpc>
                <a:spcPct val="150000"/>
              </a:lnSpc>
            </a:pPr>
            <a:r>
              <a:rPr lang="en-GB" sz="2800" dirty="0"/>
              <a:t>Click on audio to change to listening via phone</a:t>
            </a:r>
          </a:p>
          <a:p>
            <a:pPr marL="800100" lvl="1" indent="-457200">
              <a:lnSpc>
                <a:spcPct val="150000"/>
              </a:lnSpc>
            </a:pPr>
            <a:r>
              <a:rPr lang="en-GB" sz="2800" dirty="0"/>
              <a:t>We are recording this webinar and will post it on YouTube (</a:t>
            </a:r>
            <a:r>
              <a:rPr lang="en-GB" sz="2800" dirty="0">
                <a:hlinkClick r:id="rId3"/>
              </a:rPr>
              <a:t>https://www.youtube.com/user/UKDATASERVICE</a:t>
            </a:r>
            <a:r>
              <a:rPr lang="en-GB" sz="2800" dirty="0"/>
              <a:t>)</a:t>
            </a:r>
          </a:p>
        </p:txBody>
      </p:sp>
    </p:spTree>
    <p:extLst>
      <p:ext uri="{BB962C8B-B14F-4D97-AF65-F5344CB8AC3E}">
        <p14:creationId xmlns:p14="http://schemas.microsoft.com/office/powerpoint/2010/main" val="36484090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03E568-72B3-4C63-9D72-4937E5B0841A}"/>
              </a:ext>
            </a:extLst>
          </p:cNvPr>
          <p:cNvSpPr>
            <a:spLocks noGrp="1"/>
          </p:cNvSpPr>
          <p:nvPr>
            <p:ph type="title"/>
          </p:nvPr>
        </p:nvSpPr>
        <p:spPr/>
        <p:txBody>
          <a:bodyPr>
            <a:normAutofit/>
          </a:bodyPr>
          <a:lstStyle/>
          <a:p>
            <a:r>
              <a:rPr lang="en-US" altLang="zh-CN" sz="2800" b="1" dirty="0">
                <a:latin typeface="Arial" panose="020B0604020202020204" pitchFamily="34" charset="0"/>
                <a:cs typeface="Arial" panose="020B0604020202020204" pitchFamily="34" charset="0"/>
              </a:rPr>
              <a:t>Table of Content </a:t>
            </a:r>
            <a:endParaRPr lang="zh-CN" altLang="en-US" sz="28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C951DD26-5F1D-4FC6-9DDD-EEE057610505}"/>
              </a:ext>
            </a:extLst>
          </p:cNvPr>
          <p:cNvSpPr>
            <a:spLocks noGrp="1"/>
          </p:cNvSpPr>
          <p:nvPr>
            <p:ph idx="1"/>
          </p:nvPr>
        </p:nvSpPr>
        <p:spPr/>
        <p:txBody>
          <a:bodyPr>
            <a:normAutofit/>
          </a:bodyPr>
          <a:lstStyle/>
          <a:p>
            <a:pPr algn="just"/>
            <a:r>
              <a:rPr lang="en-GB" altLang="zh-CN" sz="2600" kern="100" dirty="0">
                <a:effectLst/>
                <a:latin typeface="Arial" panose="020B0604020202020204" pitchFamily="34" charset="0"/>
                <a:ea typeface="等线" panose="02010600030101010101" pitchFamily="2" charset="-122"/>
                <a:cs typeface="Arial" panose="020B0604020202020204" pitchFamily="34" charset="0"/>
              </a:rPr>
              <a:t>Definition, context, and collecting data </a:t>
            </a:r>
            <a:endParaRPr lang="zh-CN" altLang="zh-CN" sz="2600" kern="100" dirty="0">
              <a:effectLst/>
              <a:latin typeface="Arial" panose="020B0604020202020204" pitchFamily="34" charset="0"/>
              <a:ea typeface="等线" panose="02010600030101010101" pitchFamily="2" charset="-122"/>
              <a:cs typeface="Arial" panose="020B0604020202020204" pitchFamily="34" charset="0"/>
            </a:endParaRPr>
          </a:p>
          <a:p>
            <a:pPr algn="just"/>
            <a:r>
              <a:rPr lang="en-GB" altLang="zh-CN" sz="2600" kern="100" dirty="0">
                <a:effectLst/>
                <a:latin typeface="Arial" panose="020B0604020202020204" pitchFamily="34" charset="0"/>
                <a:ea typeface="等线" panose="02010600030101010101" pitchFamily="2" charset="-122"/>
                <a:cs typeface="Arial" panose="020B0604020202020204" pitchFamily="34" charset="0"/>
              </a:rPr>
              <a:t>Data integration (join tables)</a:t>
            </a:r>
            <a:r>
              <a:rPr lang="zh-CN" altLang="zh-CN" sz="2600" kern="100" dirty="0">
                <a:effectLst/>
                <a:latin typeface="Arial" panose="020B0604020202020204" pitchFamily="34" charset="0"/>
                <a:ea typeface="等线" panose="02010600030101010101" pitchFamily="2" charset="-122"/>
                <a:cs typeface="Arial" panose="020B0604020202020204" pitchFamily="34" charset="0"/>
              </a:rPr>
              <a:t> </a:t>
            </a:r>
            <a:endParaRPr lang="en-US" altLang="zh-CN" sz="2600" kern="100" dirty="0">
              <a:effectLst/>
              <a:latin typeface="Arial" panose="020B0604020202020204" pitchFamily="34" charset="0"/>
              <a:ea typeface="等线" panose="02010600030101010101" pitchFamily="2" charset="-122"/>
              <a:cs typeface="Arial" panose="020B0604020202020204" pitchFamily="34" charset="0"/>
            </a:endParaRPr>
          </a:p>
          <a:p>
            <a:pPr algn="just"/>
            <a:r>
              <a:rPr lang="en-GB" altLang="zh-CN" sz="2600" kern="100" dirty="0">
                <a:effectLst/>
                <a:latin typeface="Arial" panose="020B0604020202020204" pitchFamily="34" charset="0"/>
                <a:ea typeface="等线" panose="02010600030101010101" pitchFamily="2" charset="-122"/>
                <a:cs typeface="Arial" panose="020B0604020202020204" pitchFamily="34" charset="0"/>
              </a:rPr>
              <a:t>Data cleaning (missing values, outliers, data types)</a:t>
            </a:r>
            <a:endParaRPr lang="zh-CN" altLang="zh-CN" sz="2600" kern="100" dirty="0">
              <a:effectLst/>
              <a:latin typeface="Arial" panose="020B0604020202020204" pitchFamily="34" charset="0"/>
              <a:ea typeface="等线" panose="02010600030101010101" pitchFamily="2" charset="-122"/>
              <a:cs typeface="Arial" panose="020B0604020202020204" pitchFamily="34" charset="0"/>
            </a:endParaRPr>
          </a:p>
          <a:p>
            <a:pPr algn="just"/>
            <a:r>
              <a:rPr lang="en-GB" altLang="zh-CN" sz="2600" kern="100" dirty="0">
                <a:effectLst/>
                <a:latin typeface="Arial" panose="020B0604020202020204" pitchFamily="34" charset="0"/>
                <a:ea typeface="等线" panose="02010600030101010101" pitchFamily="2" charset="-122"/>
                <a:cs typeface="Arial" panose="020B0604020202020204" pitchFamily="34" charset="0"/>
              </a:rPr>
              <a:t>Data reduction (correlation check, PCA, sampling)</a:t>
            </a:r>
            <a:endParaRPr lang="zh-CN" altLang="zh-CN" sz="2600" kern="100" dirty="0">
              <a:effectLst/>
              <a:latin typeface="Arial" panose="020B0604020202020204" pitchFamily="34" charset="0"/>
              <a:ea typeface="等线" panose="02010600030101010101" pitchFamily="2" charset="-122"/>
              <a:cs typeface="Arial" panose="020B0604020202020204" pitchFamily="34" charset="0"/>
            </a:endParaRPr>
          </a:p>
          <a:p>
            <a:pPr algn="just"/>
            <a:r>
              <a:rPr lang="en-GB" altLang="zh-CN" sz="2600" b="1" kern="100" dirty="0">
                <a:effectLst/>
                <a:latin typeface="Arial" panose="020B0604020202020204" pitchFamily="34" charset="0"/>
                <a:ea typeface="等线" panose="02010600030101010101" pitchFamily="2" charset="-122"/>
                <a:cs typeface="Arial" panose="020B0604020202020204" pitchFamily="34" charset="0"/>
              </a:rPr>
              <a:t>Data transformation (normalisation and one-hot encoding)</a:t>
            </a:r>
            <a:endParaRPr lang="zh-CN" altLang="zh-CN" sz="2600" b="1" kern="100" dirty="0">
              <a:effectLst/>
              <a:latin typeface="Arial" panose="020B0604020202020204" pitchFamily="34" charset="0"/>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650463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84933-C68E-4A2F-8203-6596F726E802}"/>
              </a:ext>
            </a:extLst>
          </p:cNvPr>
          <p:cNvSpPr>
            <a:spLocks noGrp="1"/>
          </p:cNvSpPr>
          <p:nvPr>
            <p:ph type="title"/>
          </p:nvPr>
        </p:nvSpPr>
        <p:spPr/>
        <p:txBody>
          <a:bodyPr>
            <a:normAutofit/>
          </a:bodyPr>
          <a:lstStyle/>
          <a:p>
            <a:r>
              <a:rPr lang="en-GB" sz="4000" dirty="0"/>
              <a:t>Data Transformation</a:t>
            </a:r>
          </a:p>
        </p:txBody>
      </p:sp>
      <p:sp>
        <p:nvSpPr>
          <p:cNvPr id="3" name="Content Placeholder 2">
            <a:extLst>
              <a:ext uri="{FF2B5EF4-FFF2-40B4-BE49-F238E27FC236}">
                <a16:creationId xmlns:a16="http://schemas.microsoft.com/office/drawing/2014/main" id="{ED4F3AE7-3D20-456B-BC38-BED2CAC189B1}"/>
              </a:ext>
            </a:extLst>
          </p:cNvPr>
          <p:cNvSpPr>
            <a:spLocks noGrp="1"/>
          </p:cNvSpPr>
          <p:nvPr>
            <p:ph idx="1"/>
          </p:nvPr>
        </p:nvSpPr>
        <p:spPr>
          <a:xfrm>
            <a:off x="380300" y="1643459"/>
            <a:ext cx="9172084" cy="5141168"/>
          </a:xfrm>
        </p:spPr>
        <p:txBody>
          <a:bodyPr>
            <a:normAutofit/>
          </a:bodyPr>
          <a:lstStyle/>
          <a:p>
            <a:r>
              <a:rPr lang="en-GB" sz="2800" dirty="0"/>
              <a:t>A function that maps the entire set of values of a given attribute to a new set of replacement values, </a:t>
            </a:r>
            <a:r>
              <a:rPr lang="en-GB" sz="2800" dirty="0" err="1"/>
              <a:t>s.t.</a:t>
            </a:r>
            <a:r>
              <a:rPr lang="en-GB" sz="2800" dirty="0"/>
              <a:t>, each old value can be identified with one of the new values </a:t>
            </a:r>
          </a:p>
          <a:p>
            <a:endParaRPr lang="en-GB" sz="2800" dirty="0"/>
          </a:p>
          <a:p>
            <a:r>
              <a:rPr lang="en-GB" sz="2800" dirty="0"/>
              <a:t>Relevant methods:</a:t>
            </a:r>
          </a:p>
          <a:p>
            <a:r>
              <a:rPr lang="en-GB" sz="2800" dirty="0"/>
              <a:t>Normalisation/ Standardisation: scale data to fall within a smaller, specified range </a:t>
            </a:r>
          </a:p>
          <a:p>
            <a:pPr marL="342900" lvl="1" indent="0">
              <a:buNone/>
            </a:pPr>
            <a:r>
              <a:rPr lang="en-GB" sz="2600" dirty="0"/>
              <a:t>» min-max normalisation </a:t>
            </a:r>
          </a:p>
          <a:p>
            <a:pPr marL="342900" lvl="1" indent="0">
              <a:buNone/>
            </a:pPr>
            <a:r>
              <a:rPr lang="en-GB" sz="2600" dirty="0"/>
              <a:t>» z-score normalisation </a:t>
            </a:r>
          </a:p>
          <a:p>
            <a:pPr marL="342900" lvl="1" indent="0">
              <a:buNone/>
            </a:pPr>
            <a:r>
              <a:rPr lang="en-GB" sz="2600" dirty="0"/>
              <a:t>» normalisation by decimal scaling</a:t>
            </a:r>
          </a:p>
        </p:txBody>
      </p:sp>
    </p:spTree>
    <p:extLst>
      <p:ext uri="{BB962C8B-B14F-4D97-AF65-F5344CB8AC3E}">
        <p14:creationId xmlns:p14="http://schemas.microsoft.com/office/powerpoint/2010/main" val="33141979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A01C1-CEEF-41F5-8F7F-B97444A4BBF6}"/>
              </a:ext>
            </a:extLst>
          </p:cNvPr>
          <p:cNvSpPr>
            <a:spLocks noGrp="1"/>
          </p:cNvSpPr>
          <p:nvPr>
            <p:ph type="title"/>
          </p:nvPr>
        </p:nvSpPr>
        <p:spPr/>
        <p:txBody>
          <a:bodyPr>
            <a:normAutofit/>
          </a:bodyPr>
          <a:lstStyle/>
          <a:p>
            <a:r>
              <a:rPr lang="en-GB" sz="4000" dirty="0"/>
              <a:t>Data Transformation Examples </a:t>
            </a:r>
          </a:p>
        </p:txBody>
      </p:sp>
      <p:sp>
        <p:nvSpPr>
          <p:cNvPr id="3" name="Content Placeholder 2">
            <a:extLst>
              <a:ext uri="{FF2B5EF4-FFF2-40B4-BE49-F238E27FC236}">
                <a16:creationId xmlns:a16="http://schemas.microsoft.com/office/drawing/2014/main" id="{BB352097-471C-4FCF-9A7C-50B29B95A8C2}"/>
              </a:ext>
            </a:extLst>
          </p:cNvPr>
          <p:cNvSpPr>
            <a:spLocks noGrp="1"/>
          </p:cNvSpPr>
          <p:nvPr>
            <p:ph idx="1"/>
          </p:nvPr>
        </p:nvSpPr>
        <p:spPr>
          <a:xfrm>
            <a:off x="380300" y="1643459"/>
            <a:ext cx="9532124" cy="5141168"/>
          </a:xfrm>
        </p:spPr>
        <p:txBody>
          <a:bodyPr>
            <a:normAutofit/>
          </a:bodyPr>
          <a:lstStyle/>
          <a:p>
            <a:r>
              <a:rPr lang="en-GB" sz="2800" dirty="0"/>
              <a:t>Standardise numeric values</a:t>
            </a:r>
          </a:p>
          <a:p>
            <a:r>
              <a:rPr lang="en-GB" sz="2800" dirty="0"/>
              <a:t>Change counts into percentages. </a:t>
            </a:r>
          </a:p>
          <a:p>
            <a:r>
              <a:rPr lang="en-GB" sz="2800" dirty="0"/>
              <a:t>Translate dates to durations. </a:t>
            </a:r>
          </a:p>
          <a:p>
            <a:r>
              <a:rPr lang="en-GB" sz="2800" dirty="0"/>
              <a:t>Capture trends with ratios, differences, etc. </a:t>
            </a:r>
          </a:p>
          <a:p>
            <a:r>
              <a:rPr lang="en-GB" sz="2800" dirty="0"/>
              <a:t>Replace categorical values with appropriate numeric values</a:t>
            </a:r>
          </a:p>
        </p:txBody>
      </p:sp>
      <p:pic>
        <p:nvPicPr>
          <p:cNvPr id="5" name="Picture 4" descr="data transformation examples">
            <a:extLst>
              <a:ext uri="{FF2B5EF4-FFF2-40B4-BE49-F238E27FC236}">
                <a16:creationId xmlns:a16="http://schemas.microsoft.com/office/drawing/2014/main" id="{23EB551B-69C5-4EE5-BB33-A85A9D8481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456" y="4738672"/>
            <a:ext cx="6334171" cy="2119328"/>
          </a:xfrm>
          <a:prstGeom prst="rect">
            <a:avLst/>
          </a:prstGeom>
        </p:spPr>
      </p:pic>
    </p:spTree>
    <p:extLst>
      <p:ext uri="{BB962C8B-B14F-4D97-AF65-F5344CB8AC3E}">
        <p14:creationId xmlns:p14="http://schemas.microsoft.com/office/powerpoint/2010/main" val="27347302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90D4C-6AC9-4E74-96FF-203DB90D2275}"/>
              </a:ext>
            </a:extLst>
          </p:cNvPr>
          <p:cNvSpPr>
            <a:spLocks noGrp="1"/>
          </p:cNvSpPr>
          <p:nvPr>
            <p:ph type="title"/>
          </p:nvPr>
        </p:nvSpPr>
        <p:spPr/>
        <p:txBody>
          <a:bodyPr/>
          <a:lstStyle/>
          <a:p>
            <a:r>
              <a:rPr lang="en-GB" dirty="0"/>
              <a:t>Data Transformation – Examples cont.</a:t>
            </a:r>
          </a:p>
        </p:txBody>
      </p:sp>
      <p:sp>
        <p:nvSpPr>
          <p:cNvPr id="3" name="Content Placeholder 2">
            <a:extLst>
              <a:ext uri="{FF2B5EF4-FFF2-40B4-BE49-F238E27FC236}">
                <a16:creationId xmlns:a16="http://schemas.microsoft.com/office/drawing/2014/main" id="{3FBDDE3A-2833-44C2-A5FF-C261180C5D6B}"/>
              </a:ext>
            </a:extLst>
          </p:cNvPr>
          <p:cNvSpPr>
            <a:spLocks noGrp="1"/>
          </p:cNvSpPr>
          <p:nvPr>
            <p:ph idx="1"/>
          </p:nvPr>
        </p:nvSpPr>
        <p:spPr>
          <a:xfrm>
            <a:off x="380300" y="1643459"/>
            <a:ext cx="9748148" cy="5141168"/>
          </a:xfrm>
        </p:spPr>
        <p:txBody>
          <a:bodyPr>
            <a:normAutofit/>
          </a:bodyPr>
          <a:lstStyle/>
          <a:p>
            <a:r>
              <a:rPr lang="en-GB" sz="2800" dirty="0"/>
              <a:t>Transform variables to bring information to the surface.</a:t>
            </a:r>
          </a:p>
          <a:p>
            <a:endParaRPr lang="en-GB" sz="2800" dirty="0"/>
          </a:p>
          <a:p>
            <a:endParaRPr lang="en-GB" sz="2800" dirty="0"/>
          </a:p>
          <a:p>
            <a:endParaRPr lang="en-GB" sz="2800" dirty="0"/>
          </a:p>
          <a:p>
            <a:endParaRPr lang="en-GB" sz="2800" dirty="0"/>
          </a:p>
          <a:p>
            <a:endParaRPr lang="en-GB" sz="2800" dirty="0"/>
          </a:p>
          <a:p>
            <a:endParaRPr lang="en-GB" sz="2800" dirty="0"/>
          </a:p>
          <a:p>
            <a:r>
              <a:rPr lang="en-GB" sz="2800" dirty="0"/>
              <a:t>Transform using mathematical functions, such as logs, reciprocal, or square root, for “</a:t>
            </a:r>
            <a:r>
              <a:rPr lang="en-GB" sz="2800" dirty="0">
                <a:solidFill>
                  <a:srgbClr val="0000D4"/>
                </a:solidFill>
              </a:rPr>
              <a:t>stretching</a:t>
            </a:r>
            <a:r>
              <a:rPr lang="en-GB" sz="2800" dirty="0"/>
              <a:t>” and “</a:t>
            </a:r>
            <a:r>
              <a:rPr lang="en-GB" sz="2800" dirty="0">
                <a:solidFill>
                  <a:srgbClr val="0000D4"/>
                </a:solidFill>
              </a:rPr>
              <a:t>squishing</a:t>
            </a:r>
            <a:r>
              <a:rPr lang="en-GB" sz="2800" dirty="0"/>
              <a:t>” </a:t>
            </a:r>
          </a:p>
        </p:txBody>
      </p:sp>
      <p:pic>
        <p:nvPicPr>
          <p:cNvPr id="5" name="Picture 4" descr="use logarithm to zoom in the patterns of the data. &#10;  ">
            <a:extLst>
              <a:ext uri="{FF2B5EF4-FFF2-40B4-BE49-F238E27FC236}">
                <a16:creationId xmlns:a16="http://schemas.microsoft.com/office/drawing/2014/main" id="{19399FFA-AD0E-40F3-98D9-B01C0B4126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1424" y="2204864"/>
            <a:ext cx="7435685" cy="2833567"/>
          </a:xfrm>
          <a:prstGeom prst="rect">
            <a:avLst/>
          </a:prstGeom>
        </p:spPr>
      </p:pic>
    </p:spTree>
    <p:extLst>
      <p:ext uri="{BB962C8B-B14F-4D97-AF65-F5344CB8AC3E}">
        <p14:creationId xmlns:p14="http://schemas.microsoft.com/office/powerpoint/2010/main" val="23709079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B4AF1-05C0-4BD6-AC31-91369FA7FEE5}"/>
              </a:ext>
            </a:extLst>
          </p:cNvPr>
          <p:cNvSpPr>
            <a:spLocks noGrp="1"/>
          </p:cNvSpPr>
          <p:nvPr>
            <p:ph type="title"/>
          </p:nvPr>
        </p:nvSpPr>
        <p:spPr/>
        <p:txBody>
          <a:bodyPr>
            <a:normAutofit/>
          </a:bodyPr>
          <a:lstStyle/>
          <a:p>
            <a:r>
              <a:rPr lang="en-GB" sz="4000" dirty="0"/>
              <a:t>One-hot Encoding </a:t>
            </a:r>
          </a:p>
        </p:txBody>
      </p:sp>
      <p:pic>
        <p:nvPicPr>
          <p:cNvPr id="1026" name="Picture 2" descr="here the 4 categories are transformed into 4 new attributes. ">
            <a:extLst>
              <a:ext uri="{FF2B5EF4-FFF2-40B4-BE49-F238E27FC236}">
                <a16:creationId xmlns:a16="http://schemas.microsoft.com/office/drawing/2014/main" id="{DA9BD659-F4C2-4D2E-96A0-FC758C1979E1}"/>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800311" y="2420888"/>
            <a:ext cx="7095117" cy="2254276"/>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ED8F3138-380C-4807-83E1-61966A1D19F8}"/>
              </a:ext>
            </a:extLst>
          </p:cNvPr>
          <p:cNvSpPr txBox="1">
            <a:spLocks/>
          </p:cNvSpPr>
          <p:nvPr/>
        </p:nvSpPr>
        <p:spPr>
          <a:xfrm>
            <a:off x="767408" y="1628800"/>
            <a:ext cx="9289032" cy="5141168"/>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3800" kern="1200" baseline="0">
                <a:solidFill>
                  <a:schemeClr val="tx1"/>
                </a:solidFill>
                <a:latin typeface="Arial" panose="020B0604020202020204" pitchFamily="34" charset="0"/>
                <a:ea typeface="+mn-ea"/>
                <a:cs typeface="+mn-cs"/>
              </a:defRPr>
            </a:lvl1pPr>
            <a:lvl2pPr marL="557213" indent="-214313" algn="l" defTabSz="685800" rtl="0" eaLnBrk="1" latinLnBrk="0" hangingPunct="1">
              <a:spcBef>
                <a:spcPct val="20000"/>
              </a:spcBef>
              <a:buFont typeface="Arial" pitchFamily="34" charset="0"/>
              <a:buChar char="•"/>
              <a:defRPr sz="3600" kern="1200" baseline="0">
                <a:solidFill>
                  <a:schemeClr val="tx1"/>
                </a:solidFill>
                <a:latin typeface="Arial" panose="020B0604020202020204" pitchFamily="34" charset="0"/>
                <a:ea typeface="+mn-ea"/>
                <a:cs typeface="+mn-cs"/>
              </a:defRPr>
            </a:lvl2pPr>
            <a:lvl3pPr marL="942975" indent="-257175" algn="l" defTabSz="685800" rtl="0" eaLnBrk="1" latinLnBrk="0" hangingPunct="1">
              <a:spcBef>
                <a:spcPct val="20000"/>
              </a:spcBef>
              <a:buFont typeface="Arial" pitchFamily="34" charset="0"/>
              <a:buChar char="•"/>
              <a:defRPr sz="3200" kern="1200" baseline="0">
                <a:solidFill>
                  <a:schemeClr val="tx1"/>
                </a:solidFill>
                <a:latin typeface="Arial" panose="020B0604020202020204" pitchFamily="34" charset="0"/>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GB" sz="2800" dirty="0"/>
              <a:t>Use binary variables to replace a categorical feature. </a:t>
            </a:r>
          </a:p>
        </p:txBody>
      </p:sp>
    </p:spTree>
    <p:extLst>
      <p:ext uri="{BB962C8B-B14F-4D97-AF65-F5344CB8AC3E}">
        <p14:creationId xmlns:p14="http://schemas.microsoft.com/office/powerpoint/2010/main" val="12863733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EE475-E874-4A7E-8E45-19C32D572AB7}"/>
              </a:ext>
            </a:extLst>
          </p:cNvPr>
          <p:cNvSpPr>
            <a:spLocks noGrp="1"/>
          </p:cNvSpPr>
          <p:nvPr>
            <p:ph type="title"/>
          </p:nvPr>
        </p:nvSpPr>
        <p:spPr/>
        <p:txBody>
          <a:bodyPr>
            <a:normAutofit/>
          </a:bodyPr>
          <a:lstStyle/>
          <a:p>
            <a:r>
              <a:rPr lang="en-GB" sz="4000" dirty="0"/>
              <a:t>Min-Max Normalisation</a:t>
            </a:r>
          </a:p>
        </p:txBody>
      </p:sp>
      <p:sp>
        <p:nvSpPr>
          <p:cNvPr id="3" name="Content Placeholder 2">
            <a:extLst>
              <a:ext uri="{FF2B5EF4-FFF2-40B4-BE49-F238E27FC236}">
                <a16:creationId xmlns:a16="http://schemas.microsoft.com/office/drawing/2014/main" id="{064C6F83-E015-4E5C-9C84-6377AE11C9AE}"/>
              </a:ext>
            </a:extLst>
          </p:cNvPr>
          <p:cNvSpPr>
            <a:spLocks noGrp="1"/>
          </p:cNvSpPr>
          <p:nvPr>
            <p:ph idx="1"/>
          </p:nvPr>
        </p:nvSpPr>
        <p:spPr>
          <a:xfrm>
            <a:off x="380300" y="1643459"/>
            <a:ext cx="8452004" cy="5141168"/>
          </a:xfrm>
        </p:spPr>
        <p:txBody>
          <a:bodyPr>
            <a:normAutofit/>
          </a:bodyPr>
          <a:lstStyle/>
          <a:p>
            <a:r>
              <a:rPr lang="en-GB" sz="2800" dirty="0"/>
              <a:t>min-max normalisation </a:t>
            </a:r>
          </a:p>
          <a:p>
            <a:endParaRPr lang="en-GB" sz="2800" dirty="0"/>
          </a:p>
          <a:p>
            <a:endParaRPr lang="en-GB" sz="2800" dirty="0"/>
          </a:p>
          <a:p>
            <a:endParaRPr lang="en-GB" sz="2800" dirty="0"/>
          </a:p>
          <a:p>
            <a:r>
              <a:rPr lang="en-GB" sz="2800" dirty="0"/>
              <a:t>Example – income, min £12,000, max £98,000 – map to 0.0 – 1.0 </a:t>
            </a:r>
          </a:p>
          <a:p>
            <a:r>
              <a:rPr lang="en-GB" sz="2800" dirty="0"/>
              <a:t>£73,600 is transformed to:</a:t>
            </a:r>
          </a:p>
          <a:p>
            <a:endParaRPr lang="en-GB" sz="2800" dirty="0"/>
          </a:p>
        </p:txBody>
      </p:sp>
      <p:pic>
        <p:nvPicPr>
          <p:cNvPr id="5" name="Picture 4" descr="equation for min-max normalisation ">
            <a:extLst>
              <a:ext uri="{FF2B5EF4-FFF2-40B4-BE49-F238E27FC236}">
                <a16:creationId xmlns:a16="http://schemas.microsoft.com/office/drawing/2014/main" id="{8B896925-2EC2-4A65-A9E8-C1D3F7C64F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344" y="2348880"/>
            <a:ext cx="7624818" cy="947744"/>
          </a:xfrm>
          <a:prstGeom prst="rect">
            <a:avLst/>
          </a:prstGeom>
        </p:spPr>
      </p:pic>
      <p:pic>
        <p:nvPicPr>
          <p:cNvPr id="9" name="Picture 8" descr="equation to transform 73600">
            <a:extLst>
              <a:ext uri="{FF2B5EF4-FFF2-40B4-BE49-F238E27FC236}">
                <a16:creationId xmlns:a16="http://schemas.microsoft.com/office/drawing/2014/main" id="{281ADB10-BBB0-4145-A973-D2EFFBEB56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364" y="5301208"/>
            <a:ext cx="5543591" cy="1052520"/>
          </a:xfrm>
          <a:prstGeom prst="rect">
            <a:avLst/>
          </a:prstGeom>
        </p:spPr>
      </p:pic>
    </p:spTree>
    <p:extLst>
      <p:ext uri="{BB962C8B-B14F-4D97-AF65-F5344CB8AC3E}">
        <p14:creationId xmlns:p14="http://schemas.microsoft.com/office/powerpoint/2010/main" val="36971221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6A8D2-6B80-49F2-8B92-C759FD88A050}"/>
              </a:ext>
            </a:extLst>
          </p:cNvPr>
          <p:cNvSpPr>
            <a:spLocks noGrp="1"/>
          </p:cNvSpPr>
          <p:nvPr>
            <p:ph type="title"/>
          </p:nvPr>
        </p:nvSpPr>
        <p:spPr/>
        <p:txBody>
          <a:bodyPr>
            <a:normAutofit/>
          </a:bodyPr>
          <a:lstStyle/>
          <a:p>
            <a:r>
              <a:rPr lang="en-GB" sz="4000" dirty="0"/>
              <a:t>Z-score Normalisation</a:t>
            </a:r>
          </a:p>
        </p:txBody>
      </p:sp>
      <p:sp>
        <p:nvSpPr>
          <p:cNvPr id="3" name="Content Placeholder 2">
            <a:extLst>
              <a:ext uri="{FF2B5EF4-FFF2-40B4-BE49-F238E27FC236}">
                <a16:creationId xmlns:a16="http://schemas.microsoft.com/office/drawing/2014/main" id="{7C79C9D2-9E64-40BB-853B-BC299C60D476}"/>
              </a:ext>
            </a:extLst>
          </p:cNvPr>
          <p:cNvSpPr>
            <a:spLocks noGrp="1"/>
          </p:cNvSpPr>
          <p:nvPr>
            <p:ph idx="1"/>
          </p:nvPr>
        </p:nvSpPr>
        <p:spPr>
          <a:xfrm>
            <a:off x="380300" y="1643459"/>
            <a:ext cx="9100076" cy="5141168"/>
          </a:xfrm>
        </p:spPr>
        <p:txBody>
          <a:bodyPr>
            <a:normAutofit/>
          </a:bodyPr>
          <a:lstStyle/>
          <a:p>
            <a:r>
              <a:rPr lang="en-GB" sz="2800" dirty="0"/>
              <a:t>z-score normalisation (μ: mean, σ: standard deviation)</a:t>
            </a:r>
          </a:p>
          <a:p>
            <a:pPr marL="0" indent="0">
              <a:buNone/>
            </a:pPr>
            <a:endParaRPr lang="en-GB" sz="2800" dirty="0"/>
          </a:p>
          <a:p>
            <a:pPr marL="0" indent="0">
              <a:buNone/>
            </a:pPr>
            <a:r>
              <a:rPr lang="en-GB" sz="2800" dirty="0"/>
              <a:t> </a:t>
            </a:r>
          </a:p>
          <a:p>
            <a:endParaRPr lang="en-US" altLang="zh-CN" sz="2800" dirty="0"/>
          </a:p>
          <a:p>
            <a:r>
              <a:rPr lang="en-US" altLang="zh-CN" sz="2800" dirty="0"/>
              <a:t>z</a:t>
            </a:r>
            <a:r>
              <a:rPr lang="en-GB" sz="2800" dirty="0"/>
              <a:t>-score: The distance between the raw score and the population mean in the unit of the standard deviation </a:t>
            </a:r>
          </a:p>
          <a:p>
            <a:r>
              <a:rPr lang="en-GB" sz="2800" dirty="0"/>
              <a:t>Let μ = 54,000, σ = 16,000.</a:t>
            </a:r>
          </a:p>
          <a:p>
            <a:pPr marL="0" indent="0">
              <a:buNone/>
            </a:pPr>
            <a:r>
              <a:rPr lang="en-GB" sz="2800" dirty="0"/>
              <a:t> </a:t>
            </a:r>
          </a:p>
        </p:txBody>
      </p:sp>
      <p:pic>
        <p:nvPicPr>
          <p:cNvPr id="5" name="Picture 4" descr="equation for z-score normalisation ">
            <a:extLst>
              <a:ext uri="{FF2B5EF4-FFF2-40B4-BE49-F238E27FC236}">
                <a16:creationId xmlns:a16="http://schemas.microsoft.com/office/drawing/2014/main" id="{EED4B665-7A7B-4F03-89E9-17E2FB9B7C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408" y="2276872"/>
            <a:ext cx="2205054" cy="852494"/>
          </a:xfrm>
          <a:prstGeom prst="rect">
            <a:avLst/>
          </a:prstGeom>
        </p:spPr>
      </p:pic>
      <p:pic>
        <p:nvPicPr>
          <p:cNvPr id="7" name="Picture 6" descr="equation to transform 73600">
            <a:extLst>
              <a:ext uri="{FF2B5EF4-FFF2-40B4-BE49-F238E27FC236}">
                <a16:creationId xmlns:a16="http://schemas.microsoft.com/office/drawing/2014/main" id="{A5F523C9-A84F-497C-AC55-BDB6A48337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392" y="5301208"/>
            <a:ext cx="3348062" cy="990607"/>
          </a:xfrm>
          <a:prstGeom prst="rect">
            <a:avLst/>
          </a:prstGeom>
        </p:spPr>
      </p:pic>
    </p:spTree>
    <p:extLst>
      <p:ext uri="{BB962C8B-B14F-4D97-AF65-F5344CB8AC3E}">
        <p14:creationId xmlns:p14="http://schemas.microsoft.com/office/powerpoint/2010/main" val="22305463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A91F0-C3E1-4FA5-B36A-8CBCE76344F5}"/>
              </a:ext>
            </a:extLst>
          </p:cNvPr>
          <p:cNvSpPr>
            <a:spLocks noGrp="1"/>
          </p:cNvSpPr>
          <p:nvPr>
            <p:ph type="title"/>
          </p:nvPr>
        </p:nvSpPr>
        <p:spPr/>
        <p:txBody>
          <a:bodyPr>
            <a:normAutofit/>
          </a:bodyPr>
          <a:lstStyle/>
          <a:p>
            <a:r>
              <a:rPr lang="en-GB" sz="4000" dirty="0"/>
              <a:t>Normalisation by Decimal Scaling</a:t>
            </a:r>
          </a:p>
        </p:txBody>
      </p:sp>
      <p:sp>
        <p:nvSpPr>
          <p:cNvPr id="3" name="Content Placeholder 2">
            <a:extLst>
              <a:ext uri="{FF2B5EF4-FFF2-40B4-BE49-F238E27FC236}">
                <a16:creationId xmlns:a16="http://schemas.microsoft.com/office/drawing/2014/main" id="{2B5B8572-1B55-4978-A4E0-22DD4645D61D}"/>
              </a:ext>
            </a:extLst>
          </p:cNvPr>
          <p:cNvSpPr>
            <a:spLocks noGrp="1"/>
          </p:cNvSpPr>
          <p:nvPr>
            <p:ph idx="1"/>
          </p:nvPr>
        </p:nvSpPr>
        <p:spPr/>
        <p:txBody>
          <a:bodyPr>
            <a:normAutofit/>
          </a:bodyPr>
          <a:lstStyle/>
          <a:p>
            <a:r>
              <a:rPr lang="en-GB" sz="2800" dirty="0"/>
              <a:t>Normalisation by decimal scaling </a:t>
            </a:r>
          </a:p>
          <a:p>
            <a:endParaRPr lang="en-GB" sz="2800" dirty="0"/>
          </a:p>
          <a:p>
            <a:endParaRPr lang="en-GB" sz="2800" dirty="0"/>
          </a:p>
          <a:p>
            <a:r>
              <a:rPr lang="en-GB" sz="2800" dirty="0"/>
              <a:t>where </a:t>
            </a:r>
            <a:r>
              <a:rPr lang="en-GB" sz="2800" i="1" dirty="0"/>
              <a:t>j</a:t>
            </a:r>
            <a:r>
              <a:rPr lang="en-GB" sz="2800" dirty="0"/>
              <a:t> is the smallest integer such that Max(| </a:t>
            </a:r>
            <a:r>
              <a:rPr lang="en-GB" sz="2800" i="1" dirty="0"/>
              <a:t>v’</a:t>
            </a:r>
            <a:r>
              <a:rPr lang="en-GB" sz="2800" dirty="0"/>
              <a:t>|) &lt;1</a:t>
            </a:r>
          </a:p>
          <a:p>
            <a:endParaRPr lang="en-GB" sz="2800" dirty="0"/>
          </a:p>
          <a:p>
            <a:r>
              <a:rPr lang="en-GB" sz="2800" dirty="0"/>
              <a:t>Example — recorded values from -722 to 821 </a:t>
            </a:r>
          </a:p>
          <a:p>
            <a:r>
              <a:rPr lang="en-GB" sz="2800" dirty="0"/>
              <a:t>Divide each value by 1000 </a:t>
            </a:r>
          </a:p>
          <a:p>
            <a:pPr lvl="1"/>
            <a:r>
              <a:rPr lang="en-GB" sz="2600" dirty="0"/>
              <a:t>-28 normalised to -.028 </a:t>
            </a:r>
          </a:p>
          <a:p>
            <a:pPr lvl="1"/>
            <a:r>
              <a:rPr lang="en-GB" sz="2600" dirty="0"/>
              <a:t>444 normalised to 0.444</a:t>
            </a:r>
          </a:p>
        </p:txBody>
      </p:sp>
      <p:pic>
        <p:nvPicPr>
          <p:cNvPr id="5" name="Picture 4" descr="equation for normalisation by decimal scaling ">
            <a:extLst>
              <a:ext uri="{FF2B5EF4-FFF2-40B4-BE49-F238E27FC236}">
                <a16:creationId xmlns:a16="http://schemas.microsoft.com/office/drawing/2014/main" id="{E4441EAE-150B-4AE2-AB37-D8BC3CD874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7448" y="2276872"/>
            <a:ext cx="1357322" cy="700093"/>
          </a:xfrm>
          <a:prstGeom prst="rect">
            <a:avLst/>
          </a:prstGeom>
        </p:spPr>
      </p:pic>
    </p:spTree>
    <p:extLst>
      <p:ext uri="{BB962C8B-B14F-4D97-AF65-F5344CB8AC3E}">
        <p14:creationId xmlns:p14="http://schemas.microsoft.com/office/powerpoint/2010/main" val="26040401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C183D7F6-B498-43B3-948B-1728B52AA6E4}">
                <adec:decorative xmlns:adec="http://schemas.microsoft.com/office/drawing/2017/decorative" val="1"/>
              </a:ext>
            </a:extLst>
          </p:cNvPr>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Title 7"/>
          <p:cNvSpPr>
            <a:spLocks noGrp="1"/>
          </p:cNvSpPr>
          <p:nvPr>
            <p:ph type="title"/>
          </p:nvPr>
        </p:nvSpPr>
        <p:spPr/>
        <p:txBody>
          <a:bodyPr>
            <a:normAutofit/>
          </a:bodyPr>
          <a:lstStyle/>
          <a:p>
            <a:r>
              <a:rPr lang="en-GB" sz="2800" b="1" dirty="0">
                <a:latin typeface="Arial" panose="020B0604020202020204" pitchFamily="34" charset="0"/>
                <a:cs typeface="Arial" panose="020B0604020202020204" pitchFamily="34" charset="0"/>
              </a:rPr>
              <a:t>Acknowledgement </a:t>
            </a:r>
          </a:p>
        </p:txBody>
      </p:sp>
      <p:sp>
        <p:nvSpPr>
          <p:cNvPr id="4" name="Content Placeholder 8">
            <a:extLst>
              <a:ext uri="{FF2B5EF4-FFF2-40B4-BE49-F238E27FC236}">
                <a16:creationId xmlns:a16="http://schemas.microsoft.com/office/drawing/2014/main" id="{B7AF44CB-006F-485B-A554-1EC2FA79B641}"/>
              </a:ext>
            </a:extLst>
          </p:cNvPr>
          <p:cNvSpPr txBox="1">
            <a:spLocks/>
          </p:cNvSpPr>
          <p:nvPr/>
        </p:nvSpPr>
        <p:spPr>
          <a:xfrm>
            <a:off x="406401" y="1166134"/>
            <a:ext cx="11154144" cy="4666139"/>
          </a:xfrm>
          <a:prstGeom prst="rect">
            <a:avLst/>
          </a:prstGeom>
        </p:spPr>
        <p:txBody>
          <a:bodyPr vert="horz" lIns="91440" tIns="45720" rIns="91440" bIns="45720" rtlCol="0" anchor="t">
            <a:noAutofit/>
          </a:bodyPr>
          <a:lstStyle>
            <a:lvl1pPr marL="257175" indent="-257175" algn="l" defTabSz="6858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Arial" panose="020B0604020202020204" pitchFamily="34" charset="0"/>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Arial" panose="020B0604020202020204" pitchFamily="34" charset="0"/>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endParaRPr lang="en-GB" sz="2800" dirty="0">
              <a:latin typeface="Arial"/>
              <a:cs typeface="Arial" pitchFamily="34" charset="0"/>
            </a:endParaRPr>
          </a:p>
          <a:p>
            <a:r>
              <a:rPr lang="en-US" sz="2800" dirty="0">
                <a:latin typeface="Arial"/>
                <a:cs typeface="Arial" pitchFamily="34" charset="0"/>
              </a:rPr>
              <a:t>Some of the content is based on … </a:t>
            </a:r>
            <a:endParaRPr lang="en-GB" sz="2800" dirty="0">
              <a:latin typeface="Arial"/>
              <a:cs typeface="Arial" pitchFamily="34" charset="0"/>
            </a:endParaRPr>
          </a:p>
        </p:txBody>
      </p:sp>
      <p:pic>
        <p:nvPicPr>
          <p:cNvPr id="5" name="图片 4" descr="The cover of the book data preprocessing in data mining ">
            <a:extLst>
              <a:ext uri="{FF2B5EF4-FFF2-40B4-BE49-F238E27FC236}">
                <a16:creationId xmlns:a16="http://schemas.microsoft.com/office/drawing/2014/main" id="{6D553A66-5308-42F7-BAA3-AE9932BAD0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3433" y="2492897"/>
            <a:ext cx="1532810" cy="2232248"/>
          </a:xfrm>
          <a:prstGeom prst="rect">
            <a:avLst/>
          </a:prstGeom>
        </p:spPr>
      </p:pic>
      <p:sp>
        <p:nvSpPr>
          <p:cNvPr id="3" name="文本框 2">
            <a:extLst>
              <a:ext uri="{FF2B5EF4-FFF2-40B4-BE49-F238E27FC236}">
                <a16:creationId xmlns:a16="http://schemas.microsoft.com/office/drawing/2014/main" id="{19A18754-CA3B-40B4-A72F-68C8DD8B9373}"/>
              </a:ext>
            </a:extLst>
          </p:cNvPr>
          <p:cNvSpPr txBox="1"/>
          <p:nvPr/>
        </p:nvSpPr>
        <p:spPr>
          <a:xfrm>
            <a:off x="652167" y="4816177"/>
            <a:ext cx="4478303" cy="1569660"/>
          </a:xfrm>
          <a:prstGeom prst="rect">
            <a:avLst/>
          </a:prstGeom>
          <a:noFill/>
        </p:spPr>
        <p:txBody>
          <a:bodyPr wrap="square" rtlCol="0">
            <a:spAutoFit/>
          </a:bodyPr>
          <a:lstStyle/>
          <a:p>
            <a:r>
              <a:rPr lang="en-US" altLang="zh-CN" sz="2400" dirty="0"/>
              <a:t>García, S., </a:t>
            </a:r>
            <a:r>
              <a:rPr lang="en-US" altLang="zh-CN" sz="2400" dirty="0" err="1"/>
              <a:t>Luengo</a:t>
            </a:r>
            <a:r>
              <a:rPr lang="en-US" altLang="zh-CN" sz="2400" dirty="0"/>
              <a:t>, J. and Herrera, F., 2015. Data preprocessing in data mining New York: Springer.</a:t>
            </a:r>
            <a:endParaRPr lang="zh-CN" altLang="en-US" sz="2400" dirty="0"/>
          </a:p>
        </p:txBody>
      </p:sp>
      <p:pic>
        <p:nvPicPr>
          <p:cNvPr id="9" name="Picture 8" descr="cover for the lecture slides ">
            <a:extLst>
              <a:ext uri="{FF2B5EF4-FFF2-40B4-BE49-F238E27FC236}">
                <a16:creationId xmlns:a16="http://schemas.microsoft.com/office/drawing/2014/main" id="{643B326A-D3D0-4A9D-AB42-D76B2FDACA7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8272"/>
          <a:stretch/>
        </p:blipFill>
        <p:spPr>
          <a:xfrm>
            <a:off x="4727848" y="2492896"/>
            <a:ext cx="3349460" cy="2291341"/>
          </a:xfrm>
          <a:prstGeom prst="rect">
            <a:avLst/>
          </a:prstGeom>
        </p:spPr>
      </p:pic>
      <p:sp>
        <p:nvSpPr>
          <p:cNvPr id="6" name="TextBox 5">
            <a:extLst>
              <a:ext uri="{FF2B5EF4-FFF2-40B4-BE49-F238E27FC236}">
                <a16:creationId xmlns:a16="http://schemas.microsoft.com/office/drawing/2014/main" id="{CF66A9BA-2D65-4E7C-BE2C-C52006C4FCBE}"/>
              </a:ext>
            </a:extLst>
          </p:cNvPr>
          <p:cNvSpPr txBox="1"/>
          <p:nvPr/>
        </p:nvSpPr>
        <p:spPr>
          <a:xfrm>
            <a:off x="5015880" y="4883056"/>
            <a:ext cx="3554278" cy="1938992"/>
          </a:xfrm>
          <a:prstGeom prst="rect">
            <a:avLst/>
          </a:prstGeom>
          <a:noFill/>
        </p:spPr>
        <p:txBody>
          <a:bodyPr wrap="square" rtlCol="0">
            <a:spAutoFit/>
          </a:bodyPr>
          <a:lstStyle/>
          <a:p>
            <a:r>
              <a:rPr lang="en-GB" sz="2400" dirty="0"/>
              <a:t>Yu-wang Chen. “Understanding Data and Their Environment- Data </a:t>
            </a:r>
            <a:r>
              <a:rPr lang="en-GB" sz="2400" dirty="0" err="1"/>
              <a:t>Preprocessing</a:t>
            </a:r>
            <a:r>
              <a:rPr lang="en-GB" sz="2400" dirty="0"/>
              <a:t>” (2019)</a:t>
            </a:r>
            <a:endParaRPr lang="en-GB" dirty="0"/>
          </a:p>
        </p:txBody>
      </p:sp>
    </p:spTree>
    <p:extLst>
      <p:ext uri="{BB962C8B-B14F-4D97-AF65-F5344CB8AC3E}">
        <p14:creationId xmlns:p14="http://schemas.microsoft.com/office/powerpoint/2010/main" val="3465754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800" b="1" dirty="0">
                <a:latin typeface="Arial" panose="020B0604020202020204" pitchFamily="34" charset="0"/>
                <a:cs typeface="Arial" panose="020B0604020202020204" pitchFamily="34" charset="0"/>
              </a:rPr>
              <a:t>You might be interested in...</a:t>
            </a:r>
            <a:endParaRPr lang="en-US" sz="2800" b="1" dirty="0">
              <a:latin typeface="Arial" panose="020B0604020202020204" pitchFamily="34" charset="0"/>
              <a:cs typeface="Arial" panose="020B0604020202020204" pitchFamily="34" charset="0"/>
            </a:endParaRPr>
          </a:p>
        </p:txBody>
      </p:sp>
      <p:sp>
        <p:nvSpPr>
          <p:cNvPr id="9" name="Content Placeholder 8"/>
          <p:cNvSpPr>
            <a:spLocks noGrp="1"/>
          </p:cNvSpPr>
          <p:nvPr>
            <p:ph idx="1"/>
          </p:nvPr>
        </p:nvSpPr>
        <p:spPr>
          <a:xfrm>
            <a:off x="498277" y="1403648"/>
            <a:ext cx="11195445" cy="5183889"/>
          </a:xfrm>
        </p:spPr>
        <p:txBody>
          <a:bodyPr vert="horz" lIns="91440" tIns="45720" rIns="91440" bIns="45720" rtlCol="0" anchor="t">
            <a:normAutofit/>
          </a:bodyPr>
          <a:lstStyle/>
          <a:p>
            <a:pPr marL="0" indent="0">
              <a:buNone/>
            </a:pPr>
            <a:r>
              <a:rPr lang="en-GB" sz="2400" dirty="0">
                <a:latin typeface="Arial" panose="020B0604020202020204" pitchFamily="34" charset="0"/>
                <a:cs typeface="Arial" panose="020B0604020202020204" pitchFamily="34" charset="0"/>
              </a:rPr>
              <a:t>Upcoming events: </a:t>
            </a:r>
          </a:p>
          <a:p>
            <a:r>
              <a:rPr lang="en-US" altLang="zh-CN" sz="2400" b="1" dirty="0">
                <a:latin typeface="Arial" panose="020B0604020202020204" pitchFamily="34" charset="0"/>
                <a:cs typeface="Arial" panose="020B0604020202020204" pitchFamily="34" charset="0"/>
              </a:rPr>
              <a:t>Online workshop: Data Pre-processing Methods in Python</a:t>
            </a:r>
            <a:r>
              <a:rPr lang="en-US" altLang="zh-CN" sz="2400" dirty="0">
                <a:latin typeface="Arial" panose="020B0604020202020204" pitchFamily="34" charset="0"/>
                <a:cs typeface="Arial" panose="020B0604020202020204" pitchFamily="34" charset="0"/>
              </a:rPr>
              <a:t>, on 1pm Jan28</a:t>
            </a:r>
            <a:endParaRPr lang="en-GB" altLang="zh-CN" sz="2400" dirty="0">
              <a:latin typeface="Arial" panose="020B0604020202020204" pitchFamily="34" charset="0"/>
              <a:cs typeface="Arial" panose="020B0604020202020204" pitchFamily="34" charset="0"/>
            </a:endParaRPr>
          </a:p>
          <a:p>
            <a:r>
              <a:rPr lang="en-GB" altLang="zh-CN" sz="2400" b="1" dirty="0">
                <a:latin typeface="Arial" panose="020B0604020202020204" pitchFamily="34" charset="0"/>
                <a:cs typeface="Arial" panose="020B0604020202020204" pitchFamily="34" charset="0"/>
              </a:rPr>
              <a:t>Online workshop: T</a:t>
            </a:r>
            <a:r>
              <a:rPr lang="en-US" altLang="zh-CN" sz="2400" b="1" dirty="0" err="1">
                <a:latin typeface="Arial" panose="020B0604020202020204" pitchFamily="34" charset="0"/>
                <a:cs typeface="Arial" panose="020B0604020202020204" pitchFamily="34" charset="0"/>
              </a:rPr>
              <a:t>echniques</a:t>
            </a:r>
            <a:r>
              <a:rPr lang="en-US" altLang="zh-CN" sz="2400" b="1" dirty="0">
                <a:latin typeface="Arial" panose="020B0604020202020204" pitchFamily="34" charset="0"/>
                <a:cs typeface="Arial" panose="020B0604020202020204" pitchFamily="34" charset="0"/>
              </a:rPr>
              <a:t> and Methods of Analysis for Social Network Data</a:t>
            </a:r>
            <a:r>
              <a:rPr lang="en-US" altLang="zh-CN" sz="2400" dirty="0">
                <a:latin typeface="Arial" panose="020B0604020202020204" pitchFamily="34" charset="0"/>
                <a:cs typeface="Arial" panose="020B0604020202020204" pitchFamily="34" charset="0"/>
              </a:rPr>
              <a:t>, </a:t>
            </a:r>
            <a:r>
              <a:rPr lang="en-GB" altLang="zh-CN" sz="2400" dirty="0">
                <a:latin typeface="Arial" panose="020B0604020202020204" pitchFamily="34" charset="0"/>
                <a:cs typeface="Arial" panose="020B0604020202020204" pitchFamily="34" charset="0"/>
              </a:rPr>
              <a:t>on 2pm Jan 27 </a:t>
            </a:r>
          </a:p>
          <a:p>
            <a:r>
              <a:rPr lang="en-GB" sz="2400" b="1" dirty="0">
                <a:latin typeface="Arial" panose="020B0604020202020204" pitchFamily="34" charset="0"/>
                <a:cs typeface="Arial" panose="020B0604020202020204" pitchFamily="34" charset="0"/>
              </a:rPr>
              <a:t>UK Data Service Computational Social Science Drop-in</a:t>
            </a:r>
            <a:r>
              <a:rPr lang="en-GB" sz="2400" dirty="0">
                <a:latin typeface="Arial" panose="020B0604020202020204" pitchFamily="34" charset="0"/>
                <a:cs typeface="Arial" panose="020B0604020202020204" pitchFamily="34" charset="0"/>
              </a:rPr>
              <a:t>, on 1pm </a:t>
            </a:r>
            <a:r>
              <a:rPr lang="en-US" altLang="zh-CN" sz="2400" dirty="0">
                <a:latin typeface="Arial" panose="020B0604020202020204" pitchFamily="34" charset="0"/>
                <a:cs typeface="Arial" panose="020B0604020202020204" pitchFamily="34" charset="0"/>
              </a:rPr>
              <a:t>Feb</a:t>
            </a:r>
            <a:r>
              <a:rPr lang="en-GB" sz="2400" dirty="0">
                <a:latin typeface="Arial" panose="020B0604020202020204" pitchFamily="34" charset="0"/>
                <a:cs typeface="Arial" panose="020B0604020202020204" pitchFamily="34" charset="0"/>
              </a:rPr>
              <a:t> 9</a:t>
            </a:r>
          </a:p>
          <a:p>
            <a:endParaRPr lang="en-GB" sz="2400" dirty="0">
              <a:latin typeface="Arial" panose="020B0604020202020204" pitchFamily="34" charset="0"/>
              <a:cs typeface="Arial" panose="020B0604020202020204" pitchFamily="34" charset="0"/>
            </a:endParaRPr>
          </a:p>
          <a:p>
            <a:r>
              <a:rPr lang="en-GB" sz="2400" dirty="0">
                <a:latin typeface="Arial" panose="020B0604020202020204" pitchFamily="34" charset="0"/>
                <a:cs typeface="Arial" panose="020B0604020202020204" pitchFamily="34" charset="0"/>
              </a:rPr>
              <a:t>Recent events:</a:t>
            </a:r>
          </a:p>
          <a:p>
            <a:r>
              <a:rPr lang="en-GB" sz="2400" dirty="0">
                <a:latin typeface="Arial" panose="020B0604020202020204" pitchFamily="34" charset="0"/>
                <a:cs typeface="Arial" panose="020B0604020202020204" pitchFamily="34" charset="0"/>
              </a:rPr>
              <a:t>Text-mining series</a:t>
            </a:r>
          </a:p>
          <a:p>
            <a:r>
              <a:rPr lang="en-GB" sz="2400" dirty="0">
                <a:latin typeface="Arial" panose="020B0604020202020204" pitchFamily="34" charset="0"/>
                <a:cs typeface="Arial" panose="020B0604020202020204" pitchFamily="34" charset="0"/>
              </a:rPr>
              <a:t>Social Network Analysis series </a:t>
            </a:r>
          </a:p>
          <a:p>
            <a:r>
              <a:rPr lang="en-US" sz="2400" dirty="0">
                <a:latin typeface="Arial" panose="020B0604020202020204" pitchFamily="34" charset="0"/>
                <a:cs typeface="Arial" panose="020B0604020202020204" pitchFamily="34" charset="0"/>
              </a:rPr>
              <a:t>Data in the spotlight: UK and cross-national surveys</a:t>
            </a:r>
            <a:endParaRPr lang="en-GB" sz="2400" dirty="0">
              <a:latin typeface="Arial" panose="020B0604020202020204" pitchFamily="34" charset="0"/>
              <a:cs typeface="Arial" panose="020B0604020202020204" pitchFamily="34" charset="0"/>
            </a:endParaRPr>
          </a:p>
          <a:p>
            <a:pPr marL="0" indent="0">
              <a:buNone/>
            </a:pPr>
            <a:endParaRPr lang="en-GB" sz="2000" dirty="0">
              <a:latin typeface="Arial" panose="020B0604020202020204" pitchFamily="34" charset="0"/>
              <a:cs typeface="Arial" panose="020B0604020202020204" pitchFamily="34" charset="0"/>
            </a:endParaRPr>
          </a:p>
          <a:p>
            <a:pPr marL="0" indent="0">
              <a:buNone/>
            </a:pPr>
            <a:endParaRPr lang="en-GB"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9284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ltLang="zh-CN" sz="4500" dirty="0">
                <a:latin typeface="Arial" panose="020B0604020202020204" pitchFamily="34" charset="0"/>
                <a:cs typeface="Arial" panose="020B0604020202020204" pitchFamily="34" charset="0"/>
              </a:rPr>
              <a:t>Data Pre-processing: </a:t>
            </a:r>
            <a:br>
              <a:rPr lang="en-GB" altLang="zh-CN" sz="4500" dirty="0">
                <a:latin typeface="Arial" panose="020B0604020202020204" pitchFamily="34" charset="0"/>
                <a:cs typeface="Arial" panose="020B0604020202020204" pitchFamily="34" charset="0"/>
              </a:rPr>
            </a:br>
            <a:r>
              <a:rPr lang="en-GB" altLang="zh-CN" sz="4500" dirty="0">
                <a:latin typeface="Arial" panose="020B0604020202020204" pitchFamily="34" charset="0"/>
                <a:cs typeface="Arial" panose="020B0604020202020204" pitchFamily="34" charset="0"/>
              </a:rPr>
              <a:t>Clean, Reduce and Transform</a:t>
            </a:r>
            <a:endParaRPr lang="en-GB" dirty="0"/>
          </a:p>
        </p:txBody>
      </p:sp>
      <p:sp>
        <p:nvSpPr>
          <p:cNvPr id="3" name="Subtitle 2"/>
          <p:cNvSpPr>
            <a:spLocks noGrp="1"/>
          </p:cNvSpPr>
          <p:nvPr>
            <p:ph type="subTitle" idx="1"/>
          </p:nvPr>
        </p:nvSpPr>
        <p:spPr/>
        <p:txBody>
          <a:bodyPr/>
          <a:lstStyle/>
          <a:p>
            <a:r>
              <a:rPr lang="en-US" altLang="zh-CN" sz="2800" dirty="0">
                <a:latin typeface="Arial" panose="020B0604020202020204" pitchFamily="34" charset="0"/>
                <a:cs typeface="Arial" panose="020B0604020202020204" pitchFamily="34" charset="0"/>
              </a:rPr>
              <a:t>Anran Zhao</a:t>
            </a:r>
          </a:p>
          <a:p>
            <a:r>
              <a:rPr lang="en-GB" altLang="zh-CN" sz="2800" dirty="0">
                <a:latin typeface="Arial" panose="020B0604020202020204" pitchFamily="34" charset="0"/>
                <a:cs typeface="Arial" panose="020B0604020202020204" pitchFamily="34" charset="0"/>
              </a:rPr>
              <a:t>Research Associate at UK Data Service</a:t>
            </a:r>
          </a:p>
          <a:p>
            <a:r>
              <a:rPr lang="en-GB" altLang="zh-CN" sz="2800" dirty="0">
                <a:latin typeface="Arial" panose="020B0604020202020204" pitchFamily="34" charset="0"/>
                <a:cs typeface="Arial" panose="020B0604020202020204" pitchFamily="34" charset="0"/>
              </a:rPr>
              <a:t>Email: </a:t>
            </a:r>
            <a:r>
              <a:rPr lang="en-GB" altLang="zh-CN" sz="2800" u="sng" dirty="0">
                <a:solidFill>
                  <a:srgbClr val="050AEB"/>
                </a:solidFill>
                <a:latin typeface="Arial" panose="020B0604020202020204" pitchFamily="34" charset="0"/>
                <a:cs typeface="Arial" panose="020B0604020202020204" pitchFamily="34" charset="0"/>
                <a:hlinkClick r:id="rId2"/>
              </a:rPr>
              <a:t>anran.zhao@manchester.ac.uk</a:t>
            </a:r>
            <a:endParaRPr lang="en-GB" altLang="zh-CN" sz="2800" u="sng" dirty="0">
              <a:solidFill>
                <a:srgbClr val="050AEB"/>
              </a:solidFill>
              <a:latin typeface="Arial" panose="020B0604020202020204" pitchFamily="34" charset="0"/>
              <a:cs typeface="Arial" panose="020B0604020202020204" pitchFamily="34" charset="0"/>
            </a:endParaRPr>
          </a:p>
          <a:p>
            <a:endParaRPr lang="en-GB" sz="2800" dirty="0"/>
          </a:p>
        </p:txBody>
      </p:sp>
      <p:sp>
        <p:nvSpPr>
          <p:cNvPr id="5" name="Rectangle 4"/>
          <p:cNvSpPr/>
          <p:nvPr/>
        </p:nvSpPr>
        <p:spPr>
          <a:xfrm>
            <a:off x="466048" y="6237312"/>
            <a:ext cx="6734539" cy="230832"/>
          </a:xfrm>
          <a:prstGeom prst="rect">
            <a:avLst/>
          </a:prstGeom>
        </p:spPr>
        <p:txBody>
          <a:bodyPr wrap="square">
            <a:spAutoFit/>
          </a:bodyPr>
          <a:lstStyle/>
          <a:p>
            <a:r>
              <a:rPr kumimoji="0" lang="en-GB"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Copyright © [year] UK Data Service. Created by [Organisation], [Institution]</a:t>
            </a:r>
            <a:endParaRPr lang="en-GB" sz="900" dirty="0"/>
          </a:p>
        </p:txBody>
      </p:sp>
    </p:spTree>
    <p:extLst>
      <p:ext uri="{BB962C8B-B14F-4D97-AF65-F5344CB8AC3E}">
        <p14:creationId xmlns:p14="http://schemas.microsoft.com/office/powerpoint/2010/main" val="42227560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AA32642-2A63-483D-9FFB-EF00FDBA35C2}"/>
              </a:ext>
              <a:ext uri="{C183D7F6-B498-43B3-948B-1728B52AA6E4}">
                <adec:decorative xmlns:adec="http://schemas.microsoft.com/office/drawing/2017/decorative" val="1"/>
              </a:ext>
            </a:extLst>
          </p:cNvPr>
          <p:cNvSpPr>
            <a:spLocks noGrp="1"/>
          </p:cNvSpPr>
          <p:nvPr>
            <p:ph type="title" idx="4294967295"/>
          </p:nvPr>
        </p:nvSpPr>
        <p:spPr>
          <a:xfrm>
            <a:off x="609600" y="-1143000"/>
            <a:ext cx="10972800" cy="1143000"/>
          </a:xfrm>
        </p:spPr>
        <p:txBody>
          <a:bodyPr vert="horz" lIns="91440" tIns="45720" rIns="91440" bIns="45720" rtlCol="0" anchor="b">
            <a:normAutofit/>
          </a:bodyPr>
          <a:lstStyle/>
          <a:p>
            <a:r>
              <a:rPr lang="en-GB" dirty="0"/>
              <a:t>Questions</a:t>
            </a:r>
          </a:p>
        </p:txBody>
      </p:sp>
      <p:sp>
        <p:nvSpPr>
          <p:cNvPr id="2" name="Content Placeholder 1"/>
          <p:cNvSpPr>
            <a:spLocks noGrp="1"/>
          </p:cNvSpPr>
          <p:nvPr>
            <p:ph sz="quarter" idx="14"/>
          </p:nvPr>
        </p:nvSpPr>
        <p:spPr/>
        <p:txBody>
          <a:bodyPr/>
          <a:lstStyle/>
          <a:p>
            <a:endParaRPr lang="en-GB" dirty="0"/>
          </a:p>
        </p:txBody>
      </p:sp>
      <p:sp>
        <p:nvSpPr>
          <p:cNvPr id="3" name="Content Placeholder 2"/>
          <p:cNvSpPr>
            <a:spLocks noGrp="1"/>
          </p:cNvSpPr>
          <p:nvPr>
            <p:ph sz="quarter" idx="15"/>
          </p:nvPr>
        </p:nvSpPr>
        <p:spPr/>
        <p:txBody>
          <a:bodyPr/>
          <a:lstStyle/>
          <a:p>
            <a:r>
              <a:rPr lang="en-US" altLang="zh-CN" dirty="0"/>
              <a:t>Anran Zhao	</a:t>
            </a:r>
            <a:endParaRPr lang="en-GB" dirty="0"/>
          </a:p>
        </p:txBody>
      </p:sp>
      <p:sp>
        <p:nvSpPr>
          <p:cNvPr id="4" name="Content Placeholder 3"/>
          <p:cNvSpPr>
            <a:spLocks noGrp="1"/>
          </p:cNvSpPr>
          <p:nvPr>
            <p:ph sz="quarter" idx="16"/>
          </p:nvPr>
        </p:nvSpPr>
        <p:spPr/>
        <p:txBody>
          <a:bodyPr/>
          <a:lstStyle/>
          <a:p>
            <a:r>
              <a:rPr lang="en-US" dirty="0">
                <a:hlinkClick r:id="rId2"/>
              </a:rPr>
              <a:t>anran.zhao@manchester.ac.uk</a:t>
            </a:r>
            <a:endParaRPr lang="en-US" dirty="0"/>
          </a:p>
          <a:p>
            <a:endParaRPr lang="en-GB" dirty="0"/>
          </a:p>
        </p:txBody>
      </p:sp>
    </p:spTree>
    <p:extLst>
      <p:ext uri="{BB962C8B-B14F-4D97-AF65-F5344CB8AC3E}">
        <p14:creationId xmlns:p14="http://schemas.microsoft.com/office/powerpoint/2010/main" val="1903535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03E568-72B3-4C63-9D72-4937E5B0841A}"/>
              </a:ext>
            </a:extLst>
          </p:cNvPr>
          <p:cNvSpPr>
            <a:spLocks noGrp="1"/>
          </p:cNvSpPr>
          <p:nvPr>
            <p:ph type="title"/>
          </p:nvPr>
        </p:nvSpPr>
        <p:spPr/>
        <p:txBody>
          <a:bodyPr>
            <a:normAutofit/>
          </a:bodyPr>
          <a:lstStyle/>
          <a:p>
            <a:r>
              <a:rPr lang="en-US" altLang="zh-CN" sz="2800" b="1" dirty="0">
                <a:latin typeface="Arial" panose="020B0604020202020204" pitchFamily="34" charset="0"/>
                <a:cs typeface="Arial" panose="020B0604020202020204" pitchFamily="34" charset="0"/>
              </a:rPr>
              <a:t>Table of Content</a:t>
            </a:r>
            <a:endParaRPr lang="zh-CN" altLang="en-US" sz="28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C951DD26-5F1D-4FC6-9DDD-EEE057610505}"/>
              </a:ext>
            </a:extLst>
          </p:cNvPr>
          <p:cNvSpPr>
            <a:spLocks noGrp="1"/>
          </p:cNvSpPr>
          <p:nvPr>
            <p:ph idx="1"/>
          </p:nvPr>
        </p:nvSpPr>
        <p:spPr/>
        <p:txBody>
          <a:bodyPr>
            <a:normAutofit/>
          </a:bodyPr>
          <a:lstStyle/>
          <a:p>
            <a:pPr algn="just"/>
            <a:r>
              <a:rPr lang="en-GB" altLang="zh-CN" sz="2600" kern="100" dirty="0">
                <a:effectLst/>
                <a:latin typeface="Arial" panose="020B0604020202020204" pitchFamily="34" charset="0"/>
                <a:ea typeface="等线" panose="02010600030101010101" pitchFamily="2" charset="-122"/>
                <a:cs typeface="Arial" panose="020B0604020202020204" pitchFamily="34" charset="0"/>
              </a:rPr>
              <a:t>Definition, context, and collecting data </a:t>
            </a:r>
            <a:endParaRPr lang="zh-CN" altLang="zh-CN" sz="2600" kern="100" dirty="0">
              <a:effectLst/>
              <a:latin typeface="Arial" panose="020B0604020202020204" pitchFamily="34" charset="0"/>
              <a:ea typeface="等线" panose="02010600030101010101" pitchFamily="2" charset="-122"/>
              <a:cs typeface="Arial" panose="020B0604020202020204" pitchFamily="34" charset="0"/>
            </a:endParaRPr>
          </a:p>
          <a:p>
            <a:pPr algn="just"/>
            <a:r>
              <a:rPr lang="en-GB" altLang="zh-CN" sz="2600" kern="100" dirty="0">
                <a:effectLst/>
                <a:latin typeface="Arial" panose="020B0604020202020204" pitchFamily="34" charset="0"/>
                <a:ea typeface="等线" panose="02010600030101010101" pitchFamily="2" charset="-122"/>
                <a:cs typeface="Arial" panose="020B0604020202020204" pitchFamily="34" charset="0"/>
              </a:rPr>
              <a:t>Data integration (join tables)</a:t>
            </a:r>
            <a:r>
              <a:rPr lang="zh-CN" altLang="zh-CN" sz="2600" kern="100" dirty="0">
                <a:effectLst/>
                <a:latin typeface="Arial" panose="020B0604020202020204" pitchFamily="34" charset="0"/>
                <a:ea typeface="等线" panose="02010600030101010101" pitchFamily="2" charset="-122"/>
                <a:cs typeface="Arial" panose="020B0604020202020204" pitchFamily="34" charset="0"/>
              </a:rPr>
              <a:t> </a:t>
            </a:r>
            <a:endParaRPr lang="en-US" altLang="zh-CN" sz="2600" kern="100" dirty="0">
              <a:effectLst/>
              <a:latin typeface="Arial" panose="020B0604020202020204" pitchFamily="34" charset="0"/>
              <a:ea typeface="等线" panose="02010600030101010101" pitchFamily="2" charset="-122"/>
              <a:cs typeface="Arial" panose="020B0604020202020204" pitchFamily="34" charset="0"/>
            </a:endParaRPr>
          </a:p>
          <a:p>
            <a:pPr algn="just"/>
            <a:r>
              <a:rPr lang="en-GB" altLang="zh-CN" sz="2600" b="1" kern="100" dirty="0">
                <a:effectLst/>
                <a:latin typeface="Arial" panose="020B0604020202020204" pitchFamily="34" charset="0"/>
                <a:ea typeface="等线" panose="02010600030101010101" pitchFamily="2" charset="-122"/>
                <a:cs typeface="Arial" panose="020B0604020202020204" pitchFamily="34" charset="0"/>
              </a:rPr>
              <a:t>Data cleaning (missing values, outliers, data types)</a:t>
            </a:r>
            <a:endParaRPr lang="zh-CN" altLang="zh-CN" sz="2600" b="1" kern="100" dirty="0">
              <a:effectLst/>
              <a:latin typeface="Arial" panose="020B0604020202020204" pitchFamily="34" charset="0"/>
              <a:ea typeface="等线" panose="02010600030101010101" pitchFamily="2" charset="-122"/>
              <a:cs typeface="Arial" panose="020B0604020202020204" pitchFamily="34" charset="0"/>
            </a:endParaRPr>
          </a:p>
          <a:p>
            <a:pPr algn="just"/>
            <a:r>
              <a:rPr lang="en-GB" altLang="zh-CN" sz="2600" b="1" kern="100" dirty="0">
                <a:effectLst/>
                <a:latin typeface="Arial" panose="020B0604020202020204" pitchFamily="34" charset="0"/>
                <a:ea typeface="等线" panose="02010600030101010101" pitchFamily="2" charset="-122"/>
                <a:cs typeface="Arial" panose="020B0604020202020204" pitchFamily="34" charset="0"/>
              </a:rPr>
              <a:t>Data reduction (correlation check, PCA, sampling)</a:t>
            </a:r>
            <a:endParaRPr lang="zh-CN" altLang="zh-CN" sz="2600" b="1" kern="100" dirty="0">
              <a:effectLst/>
              <a:latin typeface="Arial" panose="020B0604020202020204" pitchFamily="34" charset="0"/>
              <a:ea typeface="等线" panose="02010600030101010101" pitchFamily="2" charset="-122"/>
              <a:cs typeface="Arial" panose="020B0604020202020204" pitchFamily="34" charset="0"/>
            </a:endParaRPr>
          </a:p>
          <a:p>
            <a:pPr algn="just"/>
            <a:r>
              <a:rPr lang="en-GB" altLang="zh-CN" sz="2600" b="1" kern="100" dirty="0">
                <a:effectLst/>
                <a:latin typeface="Arial" panose="020B0604020202020204" pitchFamily="34" charset="0"/>
                <a:ea typeface="等线" panose="02010600030101010101" pitchFamily="2" charset="-122"/>
                <a:cs typeface="Arial" panose="020B0604020202020204" pitchFamily="34" charset="0"/>
              </a:rPr>
              <a:t>Data transformation (normalisation, one-hot encoding)</a:t>
            </a:r>
            <a:endParaRPr lang="zh-CN" altLang="zh-CN" sz="2600" b="1" kern="100" dirty="0">
              <a:effectLst/>
              <a:latin typeface="Arial" panose="020B0604020202020204" pitchFamily="34" charset="0"/>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454570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15C646-FF10-4281-A920-2F052B1917A2}"/>
              </a:ext>
            </a:extLst>
          </p:cNvPr>
          <p:cNvSpPr>
            <a:spLocks noGrp="1"/>
          </p:cNvSpPr>
          <p:nvPr>
            <p:ph type="title"/>
          </p:nvPr>
        </p:nvSpPr>
        <p:spPr/>
        <p:txBody>
          <a:bodyPr>
            <a:normAutofit/>
          </a:bodyPr>
          <a:lstStyle/>
          <a:p>
            <a:r>
              <a:rPr lang="en-US" altLang="zh-CN" sz="2800" b="1" dirty="0">
                <a:latin typeface="Arial" panose="020B0604020202020204" pitchFamily="34" charset="0"/>
                <a:cs typeface="Arial" panose="020B0604020202020204" pitchFamily="34" charset="0"/>
              </a:rPr>
              <a:t>Recap</a:t>
            </a:r>
            <a:endParaRPr lang="zh-CN" altLang="en-US" sz="28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F969830B-64F5-400B-A2BE-24FCFCCC9211}"/>
              </a:ext>
            </a:extLst>
          </p:cNvPr>
          <p:cNvSpPr>
            <a:spLocks noGrp="1"/>
          </p:cNvSpPr>
          <p:nvPr>
            <p:ph idx="1"/>
          </p:nvPr>
        </p:nvSpPr>
        <p:spPr>
          <a:xfrm>
            <a:off x="335360" y="1456184"/>
            <a:ext cx="8280920" cy="5141168"/>
          </a:xfrm>
        </p:spPr>
        <p:txBody>
          <a:bodyPr>
            <a:normAutofit/>
          </a:bodyPr>
          <a:lstStyle/>
          <a:p>
            <a:pPr algn="just"/>
            <a:r>
              <a:rPr lang="en-GB" altLang="zh-CN" sz="2600" b="1" kern="100" dirty="0">
                <a:effectLst/>
                <a:latin typeface="Arial" panose="020B0604020202020204" pitchFamily="34" charset="0"/>
                <a:ea typeface="等线" panose="02010600030101010101" pitchFamily="2" charset="-122"/>
                <a:cs typeface="Arial" panose="020B0604020202020204" pitchFamily="34" charset="0"/>
              </a:rPr>
              <a:t>Data pre-processing </a:t>
            </a:r>
            <a:r>
              <a:rPr lang="it-IT" altLang="zh-CN" sz="2600" b="1" kern="100" dirty="0">
                <a:effectLst/>
                <a:latin typeface="Arial" panose="020B0604020202020204" pitchFamily="34" charset="0"/>
                <a:ea typeface="等线" panose="02010600030101010101" pitchFamily="2" charset="-122"/>
                <a:cs typeface="Arial" panose="020B0604020202020204" pitchFamily="34" charset="0"/>
              </a:rPr>
              <a:t>(a.k.a. data preparation)</a:t>
            </a:r>
            <a:r>
              <a:rPr lang="en-GB" altLang="zh-CN" sz="2600" b="1" kern="100" dirty="0">
                <a:effectLst/>
                <a:latin typeface="Arial" panose="020B0604020202020204" pitchFamily="34" charset="0"/>
                <a:ea typeface="等线" panose="02010600030101010101" pitchFamily="2" charset="-122"/>
                <a:cs typeface="Arial" panose="020B0604020202020204" pitchFamily="34" charset="0"/>
              </a:rPr>
              <a:t> </a:t>
            </a:r>
            <a:r>
              <a:rPr lang="en-GB" altLang="zh-CN" sz="2600" kern="100" dirty="0">
                <a:effectLst/>
                <a:latin typeface="Arial" panose="020B0604020202020204" pitchFamily="34" charset="0"/>
                <a:ea typeface="等线" panose="02010600030101010101" pitchFamily="2" charset="-122"/>
                <a:cs typeface="Arial" panose="020B0604020202020204" pitchFamily="34" charset="0"/>
              </a:rPr>
              <a:t>is the process of manipulating or pre-processing raw data from one or more sources into a structured and clean data set for </a:t>
            </a:r>
            <a:r>
              <a:rPr lang="en-GB" altLang="zh-CN" sz="2600" kern="100" dirty="0">
                <a:latin typeface="Arial" panose="020B0604020202020204" pitchFamily="34" charset="0"/>
                <a:ea typeface="等线" panose="02010600030101010101" pitchFamily="2" charset="-122"/>
                <a:cs typeface="Arial" panose="020B0604020202020204" pitchFamily="34" charset="0"/>
              </a:rPr>
              <a:t>analysis. It is an important part of Data Analytics.</a:t>
            </a:r>
            <a:endParaRPr lang="zh-CN" altLang="zh-CN" sz="2600" kern="100" dirty="0">
              <a:effectLst/>
              <a:latin typeface="Arial" panose="020B0604020202020204" pitchFamily="34" charset="0"/>
              <a:ea typeface="等线" panose="02010600030101010101" pitchFamily="2" charset="-122"/>
              <a:cs typeface="Arial" panose="020B0604020202020204" pitchFamily="34" charset="0"/>
            </a:endParaRPr>
          </a:p>
          <a:p>
            <a:pPr marL="0" indent="0" algn="just">
              <a:buNone/>
            </a:pPr>
            <a:r>
              <a:rPr lang="en-GB" altLang="zh-CN" sz="2600" kern="100" dirty="0">
                <a:effectLst/>
                <a:latin typeface="Arial" panose="020B0604020202020204" pitchFamily="34" charset="0"/>
                <a:ea typeface="等线" panose="02010600030101010101" pitchFamily="2" charset="-122"/>
                <a:cs typeface="Arial" panose="020B0604020202020204" pitchFamily="34" charset="0"/>
              </a:rPr>
              <a:t> </a:t>
            </a:r>
            <a:endParaRPr lang="zh-CN" altLang="zh-CN" sz="2600" kern="100" dirty="0">
              <a:effectLst/>
              <a:latin typeface="Arial" panose="020B0604020202020204" pitchFamily="34" charset="0"/>
              <a:ea typeface="等线" panose="02010600030101010101" pitchFamily="2" charset="-122"/>
              <a:cs typeface="Arial" panose="020B0604020202020204" pitchFamily="34" charset="0"/>
            </a:endParaRPr>
          </a:p>
        </p:txBody>
      </p:sp>
      <p:pic>
        <p:nvPicPr>
          <p:cNvPr id="4" name="图片 4" descr="The left graph with title 'Your Plan' is one person riding a bike on plain ground. The right graph with title 'Reality' is the same person riding over mountains and big lakes. ">
            <a:extLst>
              <a:ext uri="{FF2B5EF4-FFF2-40B4-BE49-F238E27FC236}">
                <a16:creationId xmlns:a16="http://schemas.microsoft.com/office/drawing/2014/main" id="{0D82A06B-6001-4379-A7CE-F0603FE2F3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942" y="3649752"/>
            <a:ext cx="6259710" cy="1003384"/>
          </a:xfrm>
          <a:prstGeom prst="rect">
            <a:avLst/>
          </a:prstGeom>
        </p:spPr>
      </p:pic>
      <p:pic>
        <p:nvPicPr>
          <p:cNvPr id="6" name="Picture 5" descr="decorative">
            <a:extLst>
              <a:ext uri="{FF2B5EF4-FFF2-40B4-BE49-F238E27FC236}">
                <a16:creationId xmlns:a16="http://schemas.microsoft.com/office/drawing/2014/main" id="{91EF12FD-DBEE-473A-98CC-A14E31756D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8185" y="4880727"/>
            <a:ext cx="2232248" cy="1357543"/>
          </a:xfrm>
          <a:prstGeom prst="rect">
            <a:avLst/>
          </a:prstGeom>
        </p:spPr>
      </p:pic>
      <p:pic>
        <p:nvPicPr>
          <p:cNvPr id="8" name="Picture 7" descr="decorative">
            <a:extLst>
              <a:ext uri="{FF2B5EF4-FFF2-40B4-BE49-F238E27FC236}">
                <a16:creationId xmlns:a16="http://schemas.microsoft.com/office/drawing/2014/main" id="{29BD4C5C-DB90-4152-A9E6-EFB7379D54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7692" y="4007688"/>
            <a:ext cx="1911644" cy="2134475"/>
          </a:xfrm>
          <a:prstGeom prst="rect">
            <a:avLst/>
          </a:prstGeom>
        </p:spPr>
      </p:pic>
    </p:spTree>
    <p:extLst>
      <p:ext uri="{BB962C8B-B14F-4D97-AF65-F5344CB8AC3E}">
        <p14:creationId xmlns:p14="http://schemas.microsoft.com/office/powerpoint/2010/main" val="2285798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03E568-72B3-4C63-9D72-4937E5B0841A}"/>
              </a:ext>
            </a:extLst>
          </p:cNvPr>
          <p:cNvSpPr>
            <a:spLocks noGrp="1"/>
          </p:cNvSpPr>
          <p:nvPr>
            <p:ph type="title"/>
          </p:nvPr>
        </p:nvSpPr>
        <p:spPr/>
        <p:txBody>
          <a:bodyPr>
            <a:normAutofit/>
          </a:bodyPr>
          <a:lstStyle/>
          <a:p>
            <a:r>
              <a:rPr lang="en-US" altLang="zh-CN" sz="2800" b="1" dirty="0">
                <a:latin typeface="Arial" panose="020B0604020202020204" pitchFamily="34" charset="0"/>
                <a:cs typeface="Arial" panose="020B0604020202020204" pitchFamily="34" charset="0"/>
              </a:rPr>
              <a:t>Table of Content   </a:t>
            </a:r>
            <a:endParaRPr lang="zh-CN" altLang="en-US" sz="28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C951DD26-5F1D-4FC6-9DDD-EEE057610505}"/>
              </a:ext>
            </a:extLst>
          </p:cNvPr>
          <p:cNvSpPr>
            <a:spLocks noGrp="1"/>
          </p:cNvSpPr>
          <p:nvPr>
            <p:ph idx="1"/>
          </p:nvPr>
        </p:nvSpPr>
        <p:spPr/>
        <p:txBody>
          <a:bodyPr>
            <a:normAutofit/>
          </a:bodyPr>
          <a:lstStyle/>
          <a:p>
            <a:pPr algn="just"/>
            <a:r>
              <a:rPr lang="en-GB" altLang="zh-CN" sz="2600" kern="100" dirty="0">
                <a:effectLst/>
                <a:latin typeface="Arial" panose="020B0604020202020204" pitchFamily="34" charset="0"/>
                <a:ea typeface="等线" panose="02010600030101010101" pitchFamily="2" charset="-122"/>
                <a:cs typeface="Arial" panose="020B0604020202020204" pitchFamily="34" charset="0"/>
              </a:rPr>
              <a:t>Definition, context, and collecting data </a:t>
            </a:r>
            <a:endParaRPr lang="zh-CN" altLang="zh-CN" sz="2600" kern="100" dirty="0">
              <a:effectLst/>
              <a:latin typeface="Arial" panose="020B0604020202020204" pitchFamily="34" charset="0"/>
              <a:ea typeface="等线" panose="02010600030101010101" pitchFamily="2" charset="-122"/>
              <a:cs typeface="Arial" panose="020B0604020202020204" pitchFamily="34" charset="0"/>
            </a:endParaRPr>
          </a:p>
          <a:p>
            <a:pPr algn="just"/>
            <a:r>
              <a:rPr lang="en-GB" altLang="zh-CN" sz="2600" kern="100" dirty="0">
                <a:effectLst/>
                <a:latin typeface="Arial" panose="020B0604020202020204" pitchFamily="34" charset="0"/>
                <a:ea typeface="等线" panose="02010600030101010101" pitchFamily="2" charset="-122"/>
                <a:cs typeface="Arial" panose="020B0604020202020204" pitchFamily="34" charset="0"/>
              </a:rPr>
              <a:t>Data integration (join tables)</a:t>
            </a:r>
            <a:r>
              <a:rPr lang="zh-CN" altLang="zh-CN" sz="2600" kern="100" dirty="0">
                <a:effectLst/>
                <a:latin typeface="Arial" panose="020B0604020202020204" pitchFamily="34" charset="0"/>
                <a:ea typeface="等线" panose="02010600030101010101" pitchFamily="2" charset="-122"/>
                <a:cs typeface="Arial" panose="020B0604020202020204" pitchFamily="34" charset="0"/>
              </a:rPr>
              <a:t> </a:t>
            </a:r>
            <a:endParaRPr lang="en-US" altLang="zh-CN" sz="2600" kern="100" dirty="0">
              <a:effectLst/>
              <a:latin typeface="Arial" panose="020B0604020202020204" pitchFamily="34" charset="0"/>
              <a:ea typeface="等线" panose="02010600030101010101" pitchFamily="2" charset="-122"/>
              <a:cs typeface="Arial" panose="020B0604020202020204" pitchFamily="34" charset="0"/>
            </a:endParaRPr>
          </a:p>
          <a:p>
            <a:pPr algn="just"/>
            <a:r>
              <a:rPr lang="en-GB" altLang="zh-CN" sz="2600" b="1" kern="100" dirty="0">
                <a:effectLst/>
                <a:latin typeface="Arial" panose="020B0604020202020204" pitchFamily="34" charset="0"/>
                <a:ea typeface="等线" panose="02010600030101010101" pitchFamily="2" charset="-122"/>
                <a:cs typeface="Arial" panose="020B0604020202020204" pitchFamily="34" charset="0"/>
              </a:rPr>
              <a:t>Data cleaning (missing values, outliers, data types)</a:t>
            </a:r>
            <a:endParaRPr lang="zh-CN" altLang="zh-CN" sz="2600" b="1" kern="100" dirty="0">
              <a:effectLst/>
              <a:latin typeface="Arial" panose="020B0604020202020204" pitchFamily="34" charset="0"/>
              <a:ea typeface="等线" panose="02010600030101010101" pitchFamily="2" charset="-122"/>
              <a:cs typeface="Arial" panose="020B0604020202020204" pitchFamily="34" charset="0"/>
            </a:endParaRPr>
          </a:p>
          <a:p>
            <a:pPr algn="just"/>
            <a:r>
              <a:rPr lang="en-GB" altLang="zh-CN" sz="2600" kern="100" dirty="0">
                <a:effectLst/>
                <a:latin typeface="Arial" panose="020B0604020202020204" pitchFamily="34" charset="0"/>
                <a:ea typeface="等线" panose="02010600030101010101" pitchFamily="2" charset="-122"/>
                <a:cs typeface="Arial" panose="020B0604020202020204" pitchFamily="34" charset="0"/>
              </a:rPr>
              <a:t>Data reduction (correlation check, PCA, sampling)</a:t>
            </a:r>
            <a:endParaRPr lang="zh-CN" altLang="zh-CN" sz="2600" kern="100" dirty="0">
              <a:effectLst/>
              <a:latin typeface="Arial" panose="020B0604020202020204" pitchFamily="34" charset="0"/>
              <a:ea typeface="等线" panose="02010600030101010101" pitchFamily="2" charset="-122"/>
              <a:cs typeface="Arial" panose="020B0604020202020204" pitchFamily="34" charset="0"/>
            </a:endParaRPr>
          </a:p>
          <a:p>
            <a:pPr algn="just"/>
            <a:r>
              <a:rPr lang="en-GB" altLang="zh-CN" sz="2600" kern="100" dirty="0">
                <a:effectLst/>
                <a:latin typeface="Arial" panose="020B0604020202020204" pitchFamily="34" charset="0"/>
                <a:ea typeface="等线" panose="02010600030101010101" pitchFamily="2" charset="-122"/>
                <a:cs typeface="Arial" panose="020B0604020202020204" pitchFamily="34" charset="0"/>
              </a:rPr>
              <a:t>Data transformation (normalisation, one-hot encoding)</a:t>
            </a:r>
            <a:endParaRPr lang="zh-CN" altLang="zh-CN" sz="2600" kern="100" dirty="0">
              <a:effectLst/>
              <a:latin typeface="Arial" panose="020B0604020202020204" pitchFamily="34" charset="0"/>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237070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a:t>Data Cleaning - Quality Issues</a:t>
            </a:r>
          </a:p>
        </p:txBody>
      </p:sp>
      <p:sp>
        <p:nvSpPr>
          <p:cNvPr id="3" name="Content Placeholder 2"/>
          <p:cNvSpPr>
            <a:spLocks noGrp="1"/>
          </p:cNvSpPr>
          <p:nvPr>
            <p:ph idx="1"/>
          </p:nvPr>
        </p:nvSpPr>
        <p:spPr>
          <a:xfrm>
            <a:off x="380300" y="1643459"/>
            <a:ext cx="9388108" cy="5141168"/>
          </a:xfrm>
        </p:spPr>
        <p:txBody>
          <a:bodyPr>
            <a:normAutofit/>
          </a:bodyPr>
          <a:lstStyle/>
          <a:p>
            <a:r>
              <a:rPr lang="en-GB" sz="2800" dirty="0"/>
              <a:t>Data in the real world is </a:t>
            </a:r>
            <a:r>
              <a:rPr lang="en-GB" sz="2800" dirty="0">
                <a:solidFill>
                  <a:schemeClr val="accent1">
                    <a:lumMod val="75000"/>
                  </a:schemeClr>
                </a:solidFill>
              </a:rPr>
              <a:t>dirty: </a:t>
            </a:r>
            <a:endParaRPr lang="en-GB" sz="2800" dirty="0"/>
          </a:p>
          <a:p>
            <a:pPr lvl="1"/>
            <a:r>
              <a:rPr lang="en-GB" sz="2800" dirty="0">
                <a:solidFill>
                  <a:schemeClr val="accent1">
                    <a:lumMod val="75000"/>
                  </a:schemeClr>
                </a:solidFill>
              </a:rPr>
              <a:t>Incomplete or missing</a:t>
            </a:r>
            <a:r>
              <a:rPr lang="en-GB" sz="2800" dirty="0"/>
              <a:t>: lacking attribute values or certain attributes of interest, or containing only aggregate data, </a:t>
            </a:r>
          </a:p>
          <a:p>
            <a:pPr marL="342900" lvl="1" indent="0">
              <a:buNone/>
            </a:pPr>
            <a:r>
              <a:rPr lang="en-GB" sz="2800" dirty="0"/>
              <a:t>	e.g., occupation=“ ” (missing data), Jan. 1 as everyone’s birthday? (disguised missing data) </a:t>
            </a:r>
          </a:p>
          <a:p>
            <a:pPr lvl="1"/>
            <a:r>
              <a:rPr lang="en-GB" sz="2800" dirty="0">
                <a:solidFill>
                  <a:schemeClr val="accent1">
                    <a:lumMod val="75000"/>
                  </a:schemeClr>
                </a:solidFill>
              </a:rPr>
              <a:t>Inaccurate or noisy</a:t>
            </a:r>
            <a:r>
              <a:rPr lang="en-GB" sz="2800" dirty="0"/>
              <a:t>: containing errors or outliers, </a:t>
            </a:r>
          </a:p>
          <a:p>
            <a:pPr marL="342900" lvl="1" indent="0">
              <a:buNone/>
            </a:pPr>
            <a:r>
              <a:rPr lang="en-GB" sz="2800" dirty="0"/>
              <a:t>	e.g., salary=“-10” (an error) </a:t>
            </a:r>
          </a:p>
          <a:p>
            <a:pPr lvl="1"/>
            <a:r>
              <a:rPr lang="en-US" altLang="zh-CN" sz="2600" dirty="0">
                <a:solidFill>
                  <a:schemeClr val="accent1">
                    <a:lumMod val="75000"/>
                  </a:schemeClr>
                </a:solidFill>
              </a:rPr>
              <a:t>I</a:t>
            </a:r>
            <a:r>
              <a:rPr lang="en-GB" sz="2600" dirty="0" err="1">
                <a:solidFill>
                  <a:schemeClr val="accent1">
                    <a:lumMod val="75000"/>
                  </a:schemeClr>
                </a:solidFill>
              </a:rPr>
              <a:t>nconsistent</a:t>
            </a:r>
            <a:r>
              <a:rPr lang="en-GB" sz="2600" dirty="0"/>
              <a:t>: containing discrepancies in codes or names, </a:t>
            </a:r>
          </a:p>
          <a:p>
            <a:pPr marL="342900" lvl="1" indent="0">
              <a:buNone/>
            </a:pPr>
            <a:r>
              <a:rPr lang="en-GB" sz="2600" dirty="0"/>
              <a:t>	e.g., age = “42” and birthday=“03/07/1997”</a:t>
            </a:r>
          </a:p>
        </p:txBody>
      </p:sp>
      <p:pic>
        <p:nvPicPr>
          <p:cNvPr id="5" name="Picture 4" descr="decorative">
            <a:extLst>
              <a:ext uri="{FF2B5EF4-FFF2-40B4-BE49-F238E27FC236}">
                <a16:creationId xmlns:a16="http://schemas.microsoft.com/office/drawing/2014/main" id="{8E1502D8-E7EB-4DFE-9896-A685DDE3AA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8208" y="73373"/>
            <a:ext cx="2808312" cy="1894690"/>
          </a:xfrm>
          <a:prstGeom prst="rect">
            <a:avLst/>
          </a:prstGeom>
        </p:spPr>
      </p:pic>
    </p:spTree>
    <p:extLst>
      <p:ext uri="{BB962C8B-B14F-4D97-AF65-F5344CB8AC3E}">
        <p14:creationId xmlns:p14="http://schemas.microsoft.com/office/powerpoint/2010/main" val="1357114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2D3328-9865-4A70-9FAF-83D5E1A3A944}"/>
              </a:ext>
            </a:extLst>
          </p:cNvPr>
          <p:cNvSpPr>
            <a:spLocks noGrp="1"/>
          </p:cNvSpPr>
          <p:nvPr>
            <p:ph type="title"/>
          </p:nvPr>
        </p:nvSpPr>
        <p:spPr/>
        <p:txBody>
          <a:bodyPr>
            <a:normAutofit/>
          </a:bodyPr>
          <a:lstStyle/>
          <a:p>
            <a:r>
              <a:rPr lang="en-GB" sz="4000" dirty="0"/>
              <a:t>Dirty Data – Example</a:t>
            </a:r>
          </a:p>
        </p:txBody>
      </p:sp>
      <p:sp>
        <p:nvSpPr>
          <p:cNvPr id="3" name="内容占位符 2">
            <a:extLst>
              <a:ext uri="{FF2B5EF4-FFF2-40B4-BE49-F238E27FC236}">
                <a16:creationId xmlns:a16="http://schemas.microsoft.com/office/drawing/2014/main" id="{64366DDF-E8A7-4642-A87C-299F458CE1A0}"/>
              </a:ext>
            </a:extLst>
          </p:cNvPr>
          <p:cNvSpPr>
            <a:spLocks noGrp="1"/>
          </p:cNvSpPr>
          <p:nvPr>
            <p:ph idx="1"/>
          </p:nvPr>
        </p:nvSpPr>
        <p:spPr/>
        <p:txBody>
          <a:bodyPr/>
          <a:lstStyle/>
          <a:p>
            <a:r>
              <a:rPr lang="en-GB" dirty="0"/>
              <a:t>p54</a:t>
            </a:r>
          </a:p>
        </p:txBody>
      </p:sp>
      <p:pic>
        <p:nvPicPr>
          <p:cNvPr id="5" name="Picture 4" descr="Table of dirty data">
            <a:extLst>
              <a:ext uri="{FF2B5EF4-FFF2-40B4-BE49-F238E27FC236}">
                <a16:creationId xmlns:a16="http://schemas.microsoft.com/office/drawing/2014/main" id="{4F2CE675-8189-4580-B897-D6E6AB2762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360" y="1219106"/>
            <a:ext cx="9105061" cy="5378246"/>
          </a:xfrm>
          <a:prstGeom prst="rect">
            <a:avLst/>
          </a:prstGeom>
        </p:spPr>
      </p:pic>
    </p:spTree>
    <p:extLst>
      <p:ext uri="{BB962C8B-B14F-4D97-AF65-F5344CB8AC3E}">
        <p14:creationId xmlns:p14="http://schemas.microsoft.com/office/powerpoint/2010/main" val="31474353"/>
      </p:ext>
    </p:extLst>
  </p:cSld>
  <p:clrMapOvr>
    <a:masterClrMapping/>
  </p:clrMapOvr>
</p:sld>
</file>

<file path=ppt/theme/theme1.xml><?xml version="1.0" encoding="utf-8"?>
<a:theme xmlns:a="http://schemas.openxmlformats.org/drawingml/2006/main" name="UKDS_UKD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54D03093-1836-477E-A5AA-71D7A18078A7}" vid="{64ADD8A5-B77F-4860-8C29-F3ADECA024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2D5F373B85FCF47AAFC80BC7D80700A" ma:contentTypeVersion="16" ma:contentTypeDescription="Create a new document." ma:contentTypeScope="" ma:versionID="953c7af80d244b688ad423cd1abbe203">
  <xsd:schema xmlns:xsd="http://www.w3.org/2001/XMLSchema" xmlns:xs="http://www.w3.org/2001/XMLSchema" xmlns:p="http://schemas.microsoft.com/office/2006/metadata/properties" xmlns:ns2="28b91107-4a81-451c-84f7-f52706813e27" xmlns:ns3="1d2e6339-9963-4444-b0f2-be5dad007de0" targetNamespace="http://schemas.microsoft.com/office/2006/metadata/properties" ma:root="true" ma:fieldsID="3e79bcb2608852f7b5ad3d3b590f9c85" ns2:_="" ns3:_="">
    <xsd:import namespace="28b91107-4a81-451c-84f7-f52706813e27"/>
    <xsd:import namespace="1d2e6339-9963-4444-b0f2-be5dad007de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GenerationTime" minOccurs="0"/>
                <xsd:element ref="ns2:MediaServiceEventHashCode" minOccurs="0"/>
                <xsd:element ref="ns2:MediaServiceOCR" minOccurs="0"/>
                <xsd:element ref="ns2:MediaServiceLocatio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b91107-4a81-451c-84f7-f52706813e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6d63537c-d192-4dc4-bb87-a5632b1c7687"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d2e6339-9963-4444-b0f2-be5dad007de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289bc31f-51e0-4109-a170-5affb3c8abc1}" ma:internalName="TaxCatchAll" ma:showField="CatchAllData" ma:web="1d2e6339-9963-4444-b0f2-be5dad007de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1d2e6339-9963-4444-b0f2-be5dad007de0" xsi:nil="true"/>
    <lcf76f155ced4ddcb4097134ff3c332f xmlns="28b91107-4a81-451c-84f7-f52706813e27">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4F3B963-D6B2-4A4D-8DB1-21FCF3A6910C}"/>
</file>

<file path=customXml/itemProps2.xml><?xml version="1.0" encoding="utf-8"?>
<ds:datastoreItem xmlns:ds="http://schemas.openxmlformats.org/officeDocument/2006/customXml" ds:itemID="{8D989689-63BA-4961-801F-6259F6A34C01}">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schemas.microsoft.com/office/2006/metadata/properties"/>
    <ds:schemaRef ds:uri="ca6c786b-0f0f-4796-ae81-68b55cb12eef"/>
    <ds:schemaRef ds:uri="7ca18f88-e54e-4f54-8830-0d8854d824f7"/>
    <ds:schemaRef ds:uri="http://www.w3.org/XML/1998/namespace"/>
    <ds:schemaRef ds:uri="http://purl.org/dc/elements/1.1/"/>
  </ds:schemaRefs>
</ds:datastoreItem>
</file>

<file path=customXml/itemProps3.xml><?xml version="1.0" encoding="utf-8"?>
<ds:datastoreItem xmlns:ds="http://schemas.openxmlformats.org/officeDocument/2006/customXml" ds:itemID="{9579E2D9-2976-4F02-A7CF-FC754F84BB4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new-ACCESSIBLE_UKDS_POLL_PptTemplate_widescreen_version_with poll</Template>
  <TotalTime>6588</TotalTime>
  <Words>5178</Words>
  <Application>Microsoft Office PowerPoint</Application>
  <PresentationFormat>Widescreen</PresentationFormat>
  <Paragraphs>468</Paragraphs>
  <Slides>40</Slides>
  <Notes>37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Helvetica Neue</vt:lpstr>
      <vt:lpstr>Arial</vt:lpstr>
      <vt:lpstr>urw-din</vt:lpstr>
      <vt:lpstr>inherit</vt:lpstr>
      <vt:lpstr>PT Sans</vt:lpstr>
      <vt:lpstr>Arial</vt:lpstr>
      <vt:lpstr>Calibri</vt:lpstr>
      <vt:lpstr>OpenSans</vt:lpstr>
      <vt:lpstr>UKDS_UKDA</vt:lpstr>
      <vt:lpstr>Data Pre-processing:   Clean, Reduce and Transform</vt:lpstr>
      <vt:lpstr>Can you hear us?</vt:lpstr>
      <vt:lpstr>Can you hear us? </vt:lpstr>
      <vt:lpstr>Data Pre-processing:  Clean, Reduce and Transform</vt:lpstr>
      <vt:lpstr>Table of Content</vt:lpstr>
      <vt:lpstr>Recap</vt:lpstr>
      <vt:lpstr>Table of Content   </vt:lpstr>
      <vt:lpstr>Data Cleaning - Quality Issues</vt:lpstr>
      <vt:lpstr>Dirty Data – Example</vt:lpstr>
      <vt:lpstr>Why Data Cleaning?</vt:lpstr>
      <vt:lpstr>Incomplete (Missing) Data</vt:lpstr>
      <vt:lpstr>No Easy Fix for Missing Values</vt:lpstr>
      <vt:lpstr>No Easy Fix – Time Series Data</vt:lpstr>
      <vt:lpstr>Inaccurate (Noisy) Data</vt:lpstr>
      <vt:lpstr>How to Handle Noisy Data?</vt:lpstr>
      <vt:lpstr>Binning Methods for Data Smoothing</vt:lpstr>
      <vt:lpstr>Other relevant concepts</vt:lpstr>
      <vt:lpstr>Table of Content  </vt:lpstr>
      <vt:lpstr>Data Reduction</vt:lpstr>
      <vt:lpstr>Data Reduction During Integration</vt:lpstr>
      <vt:lpstr>Data Reduction Strategies</vt:lpstr>
      <vt:lpstr>Variable Reduction – Correlation analysis</vt:lpstr>
      <vt:lpstr>Correlation Analysis – Numerical Variables</vt:lpstr>
      <vt:lpstr>Correlation Analysis – Numerical Variables </vt:lpstr>
      <vt:lpstr>Visualising Correlation Coefficients</vt:lpstr>
      <vt:lpstr>Correlation Analysis</vt:lpstr>
      <vt:lpstr>Variable Reduction – Principal Component Analysis</vt:lpstr>
      <vt:lpstr>Numerosity Reduction</vt:lpstr>
      <vt:lpstr>Sampling</vt:lpstr>
      <vt:lpstr>Table of Content </vt:lpstr>
      <vt:lpstr>Data Transformation</vt:lpstr>
      <vt:lpstr>Data Transformation Examples </vt:lpstr>
      <vt:lpstr>Data Transformation – Examples cont.</vt:lpstr>
      <vt:lpstr>One-hot Encoding </vt:lpstr>
      <vt:lpstr>Min-Max Normalisation</vt:lpstr>
      <vt:lpstr>Z-score Normalisation</vt:lpstr>
      <vt:lpstr>Normalisation by Decimal Scaling</vt:lpstr>
      <vt:lpstr>Acknowledgement </vt:lpstr>
      <vt:lpstr>You might be interested in...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Anran Zhao</dc:creator>
  <cp:lastModifiedBy>Anran Zhao</cp:lastModifiedBy>
  <cp:revision>59</cp:revision>
  <dcterms:created xsi:type="dcterms:W3CDTF">2021-01-15T13:04:44Z</dcterms:created>
  <dcterms:modified xsi:type="dcterms:W3CDTF">2021-01-22T14:45:03Z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0x01010082D5F373B85FCF47AAFC80BC7D80700A</vt:lpwstr>
  </property>
</Properties>
</file>